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5" r:id="rId2"/>
    <p:sldId id="276" r:id="rId3"/>
    <p:sldId id="270" r:id="rId4"/>
    <p:sldId id="272" r:id="rId5"/>
    <p:sldId id="279" r:id="rId6"/>
    <p:sldId id="277" r:id="rId7"/>
    <p:sldId id="280" r:id="rId8"/>
    <p:sldId id="274" r:id="rId9"/>
    <p:sldId id="281" r:id="rId10"/>
    <p:sldId id="282" r:id="rId11"/>
    <p:sldId id="283" r:id="rId12"/>
    <p:sldId id="278" r:id="rId13"/>
    <p:sldId id="266" r:id="rId14"/>
  </p:sldIdLst>
  <p:sldSz cx="9144000" cy="6858000" type="screen4x3"/>
  <p:notesSz cx="6858000" cy="9144000"/>
  <p:embeddedFontLst>
    <p:embeddedFont>
      <p:font typeface="HY그래픽" panose="020B0600000101010101" charset="-127"/>
      <p:regular r:id="rId16"/>
    </p:embeddedFont>
    <p:embeddedFont>
      <p:font typeface="나눔고딕" panose="020B0600000101010101" charset="-127"/>
      <p:regular r:id="rId17"/>
      <p:bold r:id="rId18"/>
    </p:embeddedFont>
    <p:embeddedFont>
      <p:font typeface="나눔손글씨 펜" panose="020B0600000101010101" charset="-12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Impact" panose="020B0806030902050204" pitchFamily="34" charset="0"/>
      <p:regular r:id="rId24"/>
    </p:embeddedFont>
    <p:embeddedFont>
      <p:font typeface="Microsoft Himalaya" panose="01010100010101010101" pitchFamily="2" charset="0"/>
      <p:regular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맑은 고딕" panose="020B0503020000020004" pitchFamily="50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CA5BA4D-8B4A-4755-8853-0B3B1C2BAE0A}">
          <p14:sldIdLst>
            <p14:sldId id="275"/>
            <p14:sldId id="276"/>
            <p14:sldId id="270"/>
            <p14:sldId id="272"/>
            <p14:sldId id="279"/>
            <p14:sldId id="277"/>
            <p14:sldId id="280"/>
            <p14:sldId id="274"/>
            <p14:sldId id="281"/>
            <p14:sldId id="282"/>
            <p14:sldId id="283"/>
            <p14:sldId id="27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2" autoAdjust="0"/>
    <p:restoredTop sz="95789" autoAdjust="0"/>
  </p:normalViewPr>
  <p:slideViewPr>
    <p:cSldViewPr>
      <p:cViewPr varScale="1">
        <p:scale>
          <a:sx n="106" d="100"/>
          <a:sy n="106" d="100"/>
        </p:scale>
        <p:origin x="127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EA81DE-7D01-4B6A-A247-D53A7DAB0F02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8ADDD248-8380-4E29-BB25-76EED02A7DBC}">
      <dgm:prSet phldrT="[텍스트]" custT="1"/>
      <dgm:spPr/>
      <dgm:t>
        <a:bodyPr/>
        <a:lstStyle/>
        <a:p>
          <a:pPr latinLnBrk="1"/>
          <a:r>
            <a:rPr lang="ko-KR" altLang="en-US" sz="1200" spc="-150" dirty="0"/>
            <a:t>우수한 연구진과</a:t>
          </a:r>
          <a:endParaRPr lang="en-US" altLang="ko-KR" sz="1200" spc="-150" dirty="0"/>
        </a:p>
        <a:p>
          <a:pPr latinLnBrk="1"/>
          <a:r>
            <a:rPr lang="ko-KR" altLang="en-US" sz="1200" spc="-150" dirty="0"/>
            <a:t>학문적 교류</a:t>
          </a:r>
        </a:p>
      </dgm:t>
    </dgm:pt>
    <dgm:pt modelId="{96783689-0353-4691-8833-1DE1ECC2EDCE}" type="parTrans" cxnId="{14534E9C-7FD7-4FEA-9A45-4E93FB7EBDF6}">
      <dgm:prSet/>
      <dgm:spPr/>
      <dgm:t>
        <a:bodyPr/>
        <a:lstStyle/>
        <a:p>
          <a:pPr latinLnBrk="1"/>
          <a:endParaRPr lang="ko-KR" altLang="en-US"/>
        </a:p>
      </dgm:t>
    </dgm:pt>
    <dgm:pt modelId="{062CB44D-C84E-418B-B31A-48A854488318}" type="sibTrans" cxnId="{14534E9C-7FD7-4FEA-9A45-4E93FB7EBDF6}">
      <dgm:prSet/>
      <dgm:spPr/>
      <dgm:t>
        <a:bodyPr/>
        <a:lstStyle/>
        <a:p>
          <a:pPr latinLnBrk="1"/>
          <a:endParaRPr lang="ko-KR" altLang="en-US"/>
        </a:p>
      </dgm:t>
    </dgm:pt>
    <dgm:pt modelId="{66DFAD53-0E8B-40FE-BA0D-54729343D435}">
      <dgm:prSet phldrT="[텍스트]" custT="1"/>
      <dgm:spPr/>
      <dgm:t>
        <a:bodyPr/>
        <a:lstStyle/>
        <a:p>
          <a:pPr latinLnBrk="1"/>
          <a:r>
            <a:rPr lang="ko-KR" altLang="en-US" sz="1200" spc="-150" dirty="0"/>
            <a:t>폭넓은  분야의 </a:t>
          </a:r>
          <a:endParaRPr lang="en-US" altLang="ko-KR" sz="1200" spc="-150" dirty="0"/>
        </a:p>
        <a:p>
          <a:pPr latinLnBrk="1"/>
          <a:r>
            <a:rPr lang="ko-KR" altLang="en-US" sz="1200" spc="-150" dirty="0"/>
            <a:t>융합 추구</a:t>
          </a:r>
        </a:p>
      </dgm:t>
    </dgm:pt>
    <dgm:pt modelId="{5842E624-B476-40C4-BDAC-5A0263168142}" type="parTrans" cxnId="{A3CAA18E-3AE0-4098-8BA7-56A2671AF916}">
      <dgm:prSet/>
      <dgm:spPr/>
      <dgm:t>
        <a:bodyPr/>
        <a:lstStyle/>
        <a:p>
          <a:pPr latinLnBrk="1"/>
          <a:endParaRPr lang="ko-KR" altLang="en-US"/>
        </a:p>
      </dgm:t>
    </dgm:pt>
    <dgm:pt modelId="{7E129775-06EA-48F4-91D0-0231741FDB21}" type="sibTrans" cxnId="{A3CAA18E-3AE0-4098-8BA7-56A2671AF916}">
      <dgm:prSet/>
      <dgm:spPr/>
      <dgm:t>
        <a:bodyPr/>
        <a:lstStyle/>
        <a:p>
          <a:pPr latinLnBrk="1"/>
          <a:endParaRPr lang="ko-KR" altLang="en-US"/>
        </a:p>
      </dgm:t>
    </dgm:pt>
    <dgm:pt modelId="{5C16D4CB-2640-43EF-B156-09ACDE925777}">
      <dgm:prSet phldrT="[텍스트]" custT="1"/>
      <dgm:spPr/>
      <dgm:t>
        <a:bodyPr/>
        <a:lstStyle/>
        <a:p>
          <a:pPr latinLnBrk="1"/>
          <a:r>
            <a:rPr lang="ko-KR" altLang="en-US" sz="1200" spc="-150" dirty="0"/>
            <a:t>연구 및 논문작성 위주의 프로젝트</a:t>
          </a:r>
        </a:p>
      </dgm:t>
    </dgm:pt>
    <dgm:pt modelId="{98C86C0E-460C-4115-815A-A23FB20B795A}" type="parTrans" cxnId="{7CBE4DA5-728F-470D-81C9-28EEA01A0DCE}">
      <dgm:prSet/>
      <dgm:spPr/>
      <dgm:t>
        <a:bodyPr/>
        <a:lstStyle/>
        <a:p>
          <a:pPr latinLnBrk="1"/>
          <a:endParaRPr lang="ko-KR" altLang="en-US"/>
        </a:p>
      </dgm:t>
    </dgm:pt>
    <dgm:pt modelId="{7E3D5076-BED1-457E-976B-FBFCA4677BE2}" type="sibTrans" cxnId="{7CBE4DA5-728F-470D-81C9-28EEA01A0DCE}">
      <dgm:prSet/>
      <dgm:spPr/>
      <dgm:t>
        <a:bodyPr/>
        <a:lstStyle/>
        <a:p>
          <a:pPr latinLnBrk="1"/>
          <a:endParaRPr lang="ko-KR" altLang="en-US"/>
        </a:p>
      </dgm:t>
    </dgm:pt>
    <dgm:pt modelId="{3D730E71-B3E8-4BF5-A827-BC624EBDF95C}" type="pres">
      <dgm:prSet presAssocID="{FAEA81DE-7D01-4B6A-A247-D53A7DAB0F02}" presName="compositeShape" presStyleCnt="0">
        <dgm:presLayoutVars>
          <dgm:chMax val="7"/>
          <dgm:dir/>
          <dgm:resizeHandles val="exact"/>
        </dgm:presLayoutVars>
      </dgm:prSet>
      <dgm:spPr/>
    </dgm:pt>
    <dgm:pt modelId="{299F9360-12C3-4132-BC62-76184FE6DE8C}" type="pres">
      <dgm:prSet presAssocID="{8ADDD248-8380-4E29-BB25-76EED02A7DBC}" presName="circ1" presStyleLbl="vennNode1" presStyleIdx="0" presStyleCnt="3"/>
      <dgm:spPr/>
    </dgm:pt>
    <dgm:pt modelId="{B635409F-07BE-45A0-9374-69E1F33C28A7}" type="pres">
      <dgm:prSet presAssocID="{8ADDD248-8380-4E29-BB25-76EED02A7DB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EC27B4D-CEA5-4ADF-BC1C-3B73DAF819D8}" type="pres">
      <dgm:prSet presAssocID="{66DFAD53-0E8B-40FE-BA0D-54729343D435}" presName="circ2" presStyleLbl="vennNode1" presStyleIdx="1" presStyleCnt="3"/>
      <dgm:spPr/>
    </dgm:pt>
    <dgm:pt modelId="{40BF8596-ABA7-4A56-A613-3D69EA9582C1}" type="pres">
      <dgm:prSet presAssocID="{66DFAD53-0E8B-40FE-BA0D-54729343D43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D5F5B63-419D-4429-90C1-99BC5B2E30F8}" type="pres">
      <dgm:prSet presAssocID="{5C16D4CB-2640-43EF-B156-09ACDE925777}" presName="circ3" presStyleLbl="vennNode1" presStyleIdx="2" presStyleCnt="3"/>
      <dgm:spPr/>
    </dgm:pt>
    <dgm:pt modelId="{C4ACD9C3-3DDD-4450-BE9D-9FB087E4CFD1}" type="pres">
      <dgm:prSet presAssocID="{5C16D4CB-2640-43EF-B156-09ACDE9257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883BC23-766A-4228-89FF-66A212A1FE54}" type="presOf" srcId="{8ADDD248-8380-4E29-BB25-76EED02A7DBC}" destId="{B635409F-07BE-45A0-9374-69E1F33C28A7}" srcOrd="1" destOrd="0" presId="urn:microsoft.com/office/officeart/2005/8/layout/venn1"/>
    <dgm:cxn modelId="{5E62E147-F91F-4281-AB3A-E3793F612A46}" type="presOf" srcId="{66DFAD53-0E8B-40FE-BA0D-54729343D435}" destId="{8EC27B4D-CEA5-4ADF-BC1C-3B73DAF819D8}" srcOrd="0" destOrd="0" presId="urn:microsoft.com/office/officeart/2005/8/layout/venn1"/>
    <dgm:cxn modelId="{A3CAA18E-3AE0-4098-8BA7-56A2671AF916}" srcId="{FAEA81DE-7D01-4B6A-A247-D53A7DAB0F02}" destId="{66DFAD53-0E8B-40FE-BA0D-54729343D435}" srcOrd="1" destOrd="0" parTransId="{5842E624-B476-40C4-BDAC-5A0263168142}" sibTransId="{7E129775-06EA-48F4-91D0-0231741FDB21}"/>
    <dgm:cxn modelId="{14534E9C-7FD7-4FEA-9A45-4E93FB7EBDF6}" srcId="{FAEA81DE-7D01-4B6A-A247-D53A7DAB0F02}" destId="{8ADDD248-8380-4E29-BB25-76EED02A7DBC}" srcOrd="0" destOrd="0" parTransId="{96783689-0353-4691-8833-1DE1ECC2EDCE}" sibTransId="{062CB44D-C84E-418B-B31A-48A854488318}"/>
    <dgm:cxn modelId="{7CBE4DA5-728F-470D-81C9-28EEA01A0DCE}" srcId="{FAEA81DE-7D01-4B6A-A247-D53A7DAB0F02}" destId="{5C16D4CB-2640-43EF-B156-09ACDE925777}" srcOrd="2" destOrd="0" parTransId="{98C86C0E-460C-4115-815A-A23FB20B795A}" sibTransId="{7E3D5076-BED1-457E-976B-FBFCA4677BE2}"/>
    <dgm:cxn modelId="{EFD591B1-5A54-44AE-A601-71A813170A04}" type="presOf" srcId="{66DFAD53-0E8B-40FE-BA0D-54729343D435}" destId="{40BF8596-ABA7-4A56-A613-3D69EA9582C1}" srcOrd="1" destOrd="0" presId="urn:microsoft.com/office/officeart/2005/8/layout/venn1"/>
    <dgm:cxn modelId="{AC5F16C6-51A2-4232-8114-23FC9946D4CE}" type="presOf" srcId="{5C16D4CB-2640-43EF-B156-09ACDE925777}" destId="{C4ACD9C3-3DDD-4450-BE9D-9FB087E4CFD1}" srcOrd="1" destOrd="0" presId="urn:microsoft.com/office/officeart/2005/8/layout/venn1"/>
    <dgm:cxn modelId="{9EA542D1-2ECD-49B4-B899-75E96B9E6F87}" type="presOf" srcId="{8ADDD248-8380-4E29-BB25-76EED02A7DBC}" destId="{299F9360-12C3-4132-BC62-76184FE6DE8C}" srcOrd="0" destOrd="0" presId="urn:microsoft.com/office/officeart/2005/8/layout/venn1"/>
    <dgm:cxn modelId="{DE18E8EA-973D-46DE-A45E-3C406271A806}" type="presOf" srcId="{5C16D4CB-2640-43EF-B156-09ACDE925777}" destId="{FD5F5B63-419D-4429-90C1-99BC5B2E30F8}" srcOrd="0" destOrd="0" presId="urn:microsoft.com/office/officeart/2005/8/layout/venn1"/>
    <dgm:cxn modelId="{6DD53AF6-2B83-40DF-8392-D33450816DF4}" type="presOf" srcId="{FAEA81DE-7D01-4B6A-A247-D53A7DAB0F02}" destId="{3D730E71-B3E8-4BF5-A827-BC624EBDF95C}" srcOrd="0" destOrd="0" presId="urn:microsoft.com/office/officeart/2005/8/layout/venn1"/>
    <dgm:cxn modelId="{6AAD8E26-EC14-4805-9312-F6F93857097E}" type="presParOf" srcId="{3D730E71-B3E8-4BF5-A827-BC624EBDF95C}" destId="{299F9360-12C3-4132-BC62-76184FE6DE8C}" srcOrd="0" destOrd="0" presId="urn:microsoft.com/office/officeart/2005/8/layout/venn1"/>
    <dgm:cxn modelId="{27861FDE-6988-4193-8D52-5BACD147DF4C}" type="presParOf" srcId="{3D730E71-B3E8-4BF5-A827-BC624EBDF95C}" destId="{B635409F-07BE-45A0-9374-69E1F33C28A7}" srcOrd="1" destOrd="0" presId="urn:microsoft.com/office/officeart/2005/8/layout/venn1"/>
    <dgm:cxn modelId="{EEB5D98F-6FA6-4279-B7A9-96DFF5B912E5}" type="presParOf" srcId="{3D730E71-B3E8-4BF5-A827-BC624EBDF95C}" destId="{8EC27B4D-CEA5-4ADF-BC1C-3B73DAF819D8}" srcOrd="2" destOrd="0" presId="urn:microsoft.com/office/officeart/2005/8/layout/venn1"/>
    <dgm:cxn modelId="{03892D3D-C2FD-4D7B-B0E6-3607E4592346}" type="presParOf" srcId="{3D730E71-B3E8-4BF5-A827-BC624EBDF95C}" destId="{40BF8596-ABA7-4A56-A613-3D69EA9582C1}" srcOrd="3" destOrd="0" presId="urn:microsoft.com/office/officeart/2005/8/layout/venn1"/>
    <dgm:cxn modelId="{37B0B1F1-8A1B-4587-90A8-5CE2F0C8B183}" type="presParOf" srcId="{3D730E71-B3E8-4BF5-A827-BC624EBDF95C}" destId="{FD5F5B63-419D-4429-90C1-99BC5B2E30F8}" srcOrd="4" destOrd="0" presId="urn:microsoft.com/office/officeart/2005/8/layout/venn1"/>
    <dgm:cxn modelId="{1BCE7C72-7FB6-48EF-89F7-DD87A3D2FA89}" type="presParOf" srcId="{3D730E71-B3E8-4BF5-A827-BC624EBDF95C}" destId="{C4ACD9C3-3DDD-4450-BE9D-9FB087E4CF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F9360-12C3-4132-BC62-76184FE6DE8C}">
      <dsp:nvSpPr>
        <dsp:cNvPr id="0" name=""/>
        <dsp:cNvSpPr/>
      </dsp:nvSpPr>
      <dsp:spPr>
        <a:xfrm>
          <a:off x="1252259" y="43341"/>
          <a:ext cx="2080370" cy="208037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spc="-150" dirty="0"/>
            <a:t>우수한 연구진과</a:t>
          </a:r>
          <a:endParaRPr lang="en-US" altLang="ko-KR" sz="1200" kern="1200" spc="-150" dirty="0"/>
        </a:p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spc="-150" dirty="0"/>
            <a:t>학문적 교류</a:t>
          </a:r>
        </a:p>
      </dsp:txBody>
      <dsp:txXfrm>
        <a:off x="1529642" y="407405"/>
        <a:ext cx="1525604" cy="936166"/>
      </dsp:txXfrm>
    </dsp:sp>
    <dsp:sp modelId="{8EC27B4D-CEA5-4ADF-BC1C-3B73DAF819D8}">
      <dsp:nvSpPr>
        <dsp:cNvPr id="0" name=""/>
        <dsp:cNvSpPr/>
      </dsp:nvSpPr>
      <dsp:spPr>
        <a:xfrm>
          <a:off x="2002926" y="1343572"/>
          <a:ext cx="2080370" cy="208037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spc="-150" dirty="0"/>
            <a:t>폭넓은  분야의 </a:t>
          </a:r>
          <a:endParaRPr lang="en-US" altLang="ko-KR" sz="1200" kern="1200" spc="-150" dirty="0"/>
        </a:p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spc="-150" dirty="0"/>
            <a:t>융합 추구</a:t>
          </a:r>
        </a:p>
      </dsp:txBody>
      <dsp:txXfrm>
        <a:off x="2639172" y="1881001"/>
        <a:ext cx="1248222" cy="1144203"/>
      </dsp:txXfrm>
    </dsp:sp>
    <dsp:sp modelId="{FD5F5B63-419D-4429-90C1-99BC5B2E30F8}">
      <dsp:nvSpPr>
        <dsp:cNvPr id="0" name=""/>
        <dsp:cNvSpPr/>
      </dsp:nvSpPr>
      <dsp:spPr>
        <a:xfrm>
          <a:off x="501592" y="1343572"/>
          <a:ext cx="2080370" cy="208037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200" kern="1200" spc="-150" dirty="0"/>
            <a:t>연구 및 논문작성 위주의 프로젝트</a:t>
          </a:r>
        </a:p>
      </dsp:txBody>
      <dsp:txXfrm>
        <a:off x="697493" y="1881001"/>
        <a:ext cx="1248222" cy="1144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239D-8EAB-4675-960D-33BF23570D9B}" type="datetimeFigureOut">
              <a:rPr lang="ko-KR" altLang="en-US" smtClean="0"/>
              <a:pPr/>
              <a:t>2021-03-05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C52FD-702A-4F63-9E0D-640FECA2C3E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570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97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977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553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836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C52FD-702A-4F63-9E0D-640FECA2C3E1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363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내용을 입력하세요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내용을 입력하세요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8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내용을 입력하세요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5057-5EFB-40CB-A608-82FE9FD5F3A6}" type="datetime1">
              <a:rPr lang="ko-KR" altLang="en-US" smtClean="0"/>
              <a:t>2021-03-05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5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nhn\바탕 화면\메모장\06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52"/>
          </a:xfrm>
          <a:prstGeom prst="rect">
            <a:avLst/>
          </a:prstGeom>
          <a:noFill/>
        </p:spPr>
      </p:pic>
      <p:sp>
        <p:nvSpPr>
          <p:cNvPr id="10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nhn\바탕 화면\메모장\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b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nhn\바탕 화면\메모장\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878904" y="1844824"/>
            <a:ext cx="8229600" cy="1143000"/>
          </a:xfrm>
        </p:spPr>
        <p:txBody>
          <a:bodyPr>
            <a:normAutofit/>
          </a:bodyPr>
          <a:lstStyle>
            <a:lvl1pPr algn="l">
              <a:defRPr sz="6800" spc="-250" baseline="0">
                <a:solidFill>
                  <a:schemeClr val="bg1"/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682462" y="6453336"/>
            <a:ext cx="2282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</a:t>
            </a:r>
            <a:r>
              <a:rPr lang="ko-KR" altLang="en-US" sz="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나눔글꼴로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작성되었습니다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br>
              <a:rPr lang="ko-KR" altLang="en-US" sz="800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  <a:hlinkClick r:id="rId3"/>
              </a:rPr>
            </a:br>
            <a:endParaRPr lang="en-US" altLang="ko-KR" sz="800" spc="-2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nhn\바탕 화면\메모장\0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885428"/>
            <a:ext cx="7704856" cy="1143000"/>
          </a:xfrm>
        </p:spPr>
        <p:txBody>
          <a:bodyPr>
            <a:normAutofit/>
          </a:bodyPr>
          <a:lstStyle>
            <a:lvl1pPr algn="l">
              <a:defRPr sz="3000" spc="-5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614864" y="6093296"/>
            <a:ext cx="2133600" cy="365125"/>
          </a:xfrm>
        </p:spPr>
        <p:txBody>
          <a:bodyPr/>
          <a:lstStyle>
            <a:lvl1pPr>
              <a:defRPr sz="80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</a:lstStyle>
          <a:p>
            <a:fld id="{B790347D-9BAF-4156-929D-2FADE7813BE6}" type="slidenum">
              <a:rPr lang="en-US" altLang="ko-KR" spc="-20" smtClean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r>
              <a:rPr lang="en-US" altLang="ko-KR" spc="-20" dirty="0">
                <a:solidFill>
                  <a:schemeClr val="accent1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/10</a:t>
            </a:r>
            <a:endParaRPr lang="ko-KR" altLang="en-US" spc="-20" dirty="0">
              <a:solidFill>
                <a:schemeClr val="accent1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160314" y="2044154"/>
            <a:ext cx="7516142" cy="376111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600" spc="-20" baseline="0">
                <a:solidFill>
                  <a:schemeClr val="tx2">
                    <a:lumMod val="75000"/>
                  </a:schemeClr>
                </a:solidFill>
                <a:latin typeface="나눔손글씨 펜" pitchFamily="66" charset="-127"/>
                <a:ea typeface="나눔손글씨 펜" pitchFamily="66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내용을 입력하세요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28D2-C784-477C-8A9D-3E8E9277B6F6}" type="datetime1">
              <a:rPr lang="ko-KR" altLang="en-US" smtClean="0"/>
              <a:t>2021-03-05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EC888-4DDF-427F-91EC-A8A62E1B0C2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65" r:id="rId7"/>
    <p:sldLayoutId id="2147483666" r:id="rId8"/>
    <p:sldLayoutId id="2147483660" r:id="rId9"/>
    <p:sldLayoutId id="2147483661" r:id="rId10"/>
    <p:sldLayoutId id="2147483663" r:id="rId11"/>
    <p:sldLayoutId id="2147483664" r:id="rId12"/>
    <p:sldLayoutId id="2147483649" r:id="rId1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gif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jpg"/><Relationship Id="rId20" Type="http://schemas.openxmlformats.org/officeDocument/2006/relationships/image" Target="../media/image3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gif"/><Relationship Id="rId19" Type="http://schemas.openxmlformats.org/officeDocument/2006/relationships/image" Target="../media/image34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Relationship Id="rId22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44.gif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microsoft.com/office/2007/relationships/diagramDrawing" Target="../diagrams/drawing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1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40.jpeg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jpeg"/><Relationship Id="rId5" Type="http://schemas.openxmlformats.org/officeDocument/2006/relationships/image" Target="../media/image46.wmf"/><Relationship Id="rId4" Type="http://schemas.openxmlformats.org/officeDocument/2006/relationships/image" Target="../media/image4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se.msu.edu/~john3123/img/id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37834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ist\Downloads\logo_BTM3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2" b="39130"/>
          <a:stretch/>
        </p:blipFill>
        <p:spPr bwMode="auto">
          <a:xfrm>
            <a:off x="6588224" y="6487886"/>
            <a:ext cx="2677490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그룹 3"/>
          <p:cNvGrpSpPr/>
          <p:nvPr/>
        </p:nvGrpSpPr>
        <p:grpSpPr>
          <a:xfrm>
            <a:off x="1835696" y="2132856"/>
            <a:ext cx="5688632" cy="2558168"/>
            <a:chOff x="1907704" y="1844824"/>
            <a:chExt cx="5688632" cy="2232248"/>
          </a:xfrm>
        </p:grpSpPr>
        <p:sp>
          <p:nvSpPr>
            <p:cNvPr id="2" name="직사각형 1"/>
            <p:cNvSpPr/>
            <p:nvPr/>
          </p:nvSpPr>
          <p:spPr>
            <a:xfrm>
              <a:off x="1907704" y="1844824"/>
              <a:ext cx="5688632" cy="2232248"/>
            </a:xfrm>
            <a:prstGeom prst="rect">
              <a:avLst/>
            </a:prstGeom>
            <a:solidFill>
              <a:srgbClr val="346D94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7704" y="2017100"/>
              <a:ext cx="5688632" cy="1544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ts val="7000"/>
                </a:lnSpc>
                <a:defRPr sz="6600" b="1" spc="-500">
                  <a:gradFill>
                    <a:gsLst>
                      <a:gs pos="0">
                        <a:srgbClr val="0099FF">
                          <a:alpha val="62000"/>
                        </a:srgbClr>
                      </a:gs>
                      <a:gs pos="99000">
                        <a:srgbClr val="00B0F0">
                          <a:alpha val="78000"/>
                        </a:srgbClr>
                      </a:gs>
                    </a:gsLst>
                    <a:lin ang="2700000" scaled="0"/>
                  </a:gra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pPr algn="ctr"/>
              <a:r>
                <a:rPr lang="en-US" altLang="ko-KR" sz="6000" b="0" spc="-100" dirty="0">
                  <a:solidFill>
                    <a:schemeClr val="bg1"/>
                  </a:solidFill>
                  <a:latin typeface="Impact" pitchFamily="34" charset="0"/>
                  <a:ea typeface="나눔손글씨 펜" pitchFamily="66" charset="-127"/>
                </a:rPr>
                <a:t>TINNO LAB</a:t>
              </a:r>
            </a:p>
            <a:p>
              <a:pPr algn="ctr"/>
              <a:r>
                <a:rPr lang="en-US" altLang="ko-KR" sz="4000" b="0" spc="-100" dirty="0">
                  <a:solidFill>
                    <a:schemeClr val="bg1"/>
                  </a:solidFill>
                  <a:latin typeface="Impact" pitchFamily="34" charset="0"/>
                  <a:ea typeface="나눔손글씨 펜" pitchFamily="66" charset="-127"/>
                </a:rPr>
                <a:t>Technology Innovation LAB</a:t>
              </a:r>
            </a:p>
          </p:txBody>
        </p:sp>
      </p:grpSp>
      <p:sp>
        <p:nvSpPr>
          <p:cNvPr id="8" name="TextBox 7"/>
          <p:cNvSpPr txBox="1"/>
          <p:nvPr/>
        </p:nvSpPr>
        <p:spPr bwMode="auto">
          <a:xfrm>
            <a:off x="2419545" y="4383247"/>
            <a:ext cx="514350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solidFill>
                  <a:schemeClr val="bg1"/>
                </a:solidFill>
                <a:latin typeface="+mn-ea"/>
              </a:rPr>
              <a:t>KAIST </a:t>
            </a:r>
            <a:r>
              <a:rPr lang="ko-KR" altLang="en-US" sz="1400" spc="-150" dirty="0">
                <a:solidFill>
                  <a:schemeClr val="bg1"/>
                </a:solidFill>
                <a:latin typeface="+mn-ea"/>
              </a:rPr>
              <a:t>기술경영학부 </a:t>
            </a:r>
            <a:r>
              <a:rPr kumimoji="0" lang="ko-KR" altLang="en-US" sz="1400" spc="-150" dirty="0">
                <a:solidFill>
                  <a:schemeClr val="bg1"/>
                </a:solidFill>
                <a:latin typeface="+mn-ea"/>
              </a:rPr>
              <a:t>기술혁신연구실 </a:t>
            </a:r>
            <a:r>
              <a:rPr kumimoji="0" lang="en-US" altLang="ko-KR" sz="1400" spc="-15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0" lang="ko-KR" altLang="en-US" sz="1400" spc="-150" dirty="0">
                <a:solidFill>
                  <a:schemeClr val="bg1"/>
                </a:solidFill>
                <a:latin typeface="+mn-ea"/>
              </a:rPr>
              <a:t>정재용 교수님</a:t>
            </a:r>
            <a:r>
              <a:rPr kumimoji="0" lang="en-US" altLang="ko-KR" sz="1400" spc="-150" dirty="0">
                <a:solidFill>
                  <a:schemeClr val="bg1"/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19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54664" y="1290568"/>
            <a:ext cx="5616624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2018 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대학 </a:t>
            </a: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ICT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연구센터 육성지원사업</a:t>
            </a:r>
            <a:endParaRPr lang="en-US" altLang="ko-KR" sz="1200" spc="100" dirty="0">
              <a:solidFill>
                <a:schemeClr val="bg1"/>
              </a:solidFill>
              <a:latin typeface="나눔고딕" panose="020B0600000101010101" charset="-127"/>
              <a:ea typeface="나눔고딕" panose="020B0600000101010101" charset="-127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&lt;</a:t>
            </a:r>
            <a:r>
              <a:rPr lang="ko-KR" altLang="en-US" sz="1200" spc="100" dirty="0" err="1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양자컴퓨팅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 기술혁신시스템과 정책 아키텍처 연구 및 인력양성</a:t>
            </a: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7" name="AutoShape 21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23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25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3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6552" y="312253"/>
            <a:ext cx="3816424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Ongoing Project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7" y="1290568"/>
            <a:ext cx="1669777" cy="463826"/>
          </a:xfrm>
          <a:prstGeom prst="rect">
            <a:avLst/>
          </a:prstGeom>
        </p:spPr>
      </p:pic>
      <p:pic>
        <p:nvPicPr>
          <p:cNvPr id="2050" name="Picture 2" descr="quantum computerì ëí ì´ë¯¸ì§ ê²ìê²°ê³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164497"/>
            <a:ext cx="2597599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99109" y="4518816"/>
            <a:ext cx="29455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 u="sng" spc="-150" dirty="0" err="1">
                <a:solidFill>
                  <a:schemeClr val="accent1">
                    <a:lumMod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양자컴퓨팅</a:t>
            </a:r>
            <a:r>
              <a:rPr lang="ko-KR" altLang="en-US" sz="1400" b="1" u="sng" spc="-150" dirty="0">
                <a:solidFill>
                  <a:schemeClr val="accent1">
                    <a:lumMod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기술혁신시스템</a:t>
            </a:r>
            <a:endParaRPr lang="en-US" altLang="ko-KR" sz="1400" b="1" u="sng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b="1" u="sng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 u="sng" spc="-150" dirty="0" err="1">
                <a:solidFill>
                  <a:schemeClr val="accent1">
                    <a:lumMod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양자컴퓨팅</a:t>
            </a:r>
            <a:r>
              <a:rPr lang="ko-KR" altLang="en-US" sz="1400" b="1" u="sng" spc="-150" dirty="0">
                <a:solidFill>
                  <a:schemeClr val="accent1">
                    <a:lumMod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및 나노기술의 기술사업화 전략 분석</a:t>
            </a:r>
            <a:endParaRPr lang="en-US" altLang="ko-KR" sz="1400" b="1" u="sng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b="1" u="sng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 u="sng" spc="-150" dirty="0" err="1">
                <a:solidFill>
                  <a:schemeClr val="accent1">
                    <a:lumMod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양자컴퓨팅</a:t>
            </a:r>
            <a:r>
              <a:rPr lang="ko-KR" altLang="en-US" sz="1400" b="1" u="sng" spc="-150" dirty="0">
                <a:solidFill>
                  <a:schemeClr val="accent1">
                    <a:lumMod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기술혁신정책 아키텍처</a:t>
            </a:r>
            <a:endParaRPr lang="en-US" altLang="ko-KR" sz="1400" b="1" u="sng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400" b="1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64" y="2167370"/>
            <a:ext cx="5616624" cy="4206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513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369290" y="1292729"/>
            <a:ext cx="550382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2020 </a:t>
            </a:r>
            <a:r>
              <a:rPr lang="ko-KR" altLang="en-US" sz="1200" spc="100" dirty="0" err="1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미래국방혁신기술개발사업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 </a:t>
            </a:r>
            <a:r>
              <a:rPr lang="ko-KR" altLang="en-US" sz="1200" spc="100" dirty="0" err="1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기술주도형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 과제</a:t>
            </a:r>
            <a:endParaRPr lang="en-US" altLang="ko-KR" sz="1200" spc="100" dirty="0">
              <a:solidFill>
                <a:schemeClr val="bg1"/>
              </a:solidFill>
              <a:latin typeface="나눔고딕" panose="020B0600000101010101" charset="-127"/>
              <a:ea typeface="나눔고딕" panose="020B0600000101010101" charset="-127"/>
              <a:cs typeface="Microsoft Himalaya" pitchFamily="2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&lt;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실리콘 위상배열 기반 스마트 </a:t>
            </a: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3D </a:t>
            </a:r>
            <a:r>
              <a:rPr lang="ko-KR" altLang="en-US" sz="1200" spc="100" dirty="0" err="1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영상센서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 개발</a:t>
            </a: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&gt;</a:t>
            </a:r>
          </a:p>
        </p:txBody>
      </p:sp>
      <p:sp>
        <p:nvSpPr>
          <p:cNvPr id="7" name="AutoShape 21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23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25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3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6552" y="312253"/>
            <a:ext cx="3816424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Ongoing Project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7" y="1290568"/>
            <a:ext cx="1669777" cy="463826"/>
          </a:xfrm>
          <a:prstGeom prst="rect">
            <a:avLst/>
          </a:prstGeom>
        </p:spPr>
      </p:pic>
      <p:pic>
        <p:nvPicPr>
          <p:cNvPr id="28" name="그림 27" descr="EMB00000ad80d3b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49" y="1988840"/>
            <a:ext cx="7948567" cy="317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55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8" descr="http://postfiles3.naver.net/20120823_66/bizinfo1357_1345687169532syhrf_JPEG/409906.jpg?type=w2">
            <a:extLst>
              <a:ext uri="{FF2B5EF4-FFF2-40B4-BE49-F238E27FC236}">
                <a16:creationId xmlns:a16="http://schemas.microsoft.com/office/drawing/2014/main" id="{DF91B4E8-54B2-4F71-8C23-1B4276D4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953" y="4005064"/>
            <a:ext cx="2530688" cy="154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3" descr="http://cfile248.uf.daum.net/image/24253B4B51221DB432C828">
            <a:extLst>
              <a:ext uri="{FF2B5EF4-FFF2-40B4-BE49-F238E27FC236}">
                <a16:creationId xmlns:a16="http://schemas.microsoft.com/office/drawing/2014/main" id="{F5DD937C-6605-4DC5-968A-88CF027DC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704" y="1916832"/>
            <a:ext cx="2530688" cy="1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cfile257.uf.daum.net/image/160A65384FB0957E2005B0">
            <a:extLst>
              <a:ext uri="{FF2B5EF4-FFF2-40B4-BE49-F238E27FC236}">
                <a16:creationId xmlns:a16="http://schemas.microsoft.com/office/drawing/2014/main" id="{0B33C903-CDEE-4ABA-839C-9F509C3DC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65" y="1937095"/>
            <a:ext cx="2402078" cy="1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46552" y="312253"/>
            <a:ext cx="3816424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Advantages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8" r="13231"/>
          <a:stretch/>
        </p:blipFill>
        <p:spPr bwMode="auto">
          <a:xfrm>
            <a:off x="1849038" y="1955211"/>
            <a:ext cx="993980" cy="18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cfile283.uf.daum.net/image/1325AA41504809191E9F1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22" y="1937095"/>
            <a:ext cx="922958" cy="183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EF28F7F-3DC8-4492-8649-6370F45D5B73}"/>
              </a:ext>
            </a:extLst>
          </p:cNvPr>
          <p:cNvGrpSpPr/>
          <p:nvPr/>
        </p:nvGrpSpPr>
        <p:grpSpPr>
          <a:xfrm>
            <a:off x="4918953" y="5164803"/>
            <a:ext cx="2530688" cy="333976"/>
            <a:chOff x="4918953" y="5164803"/>
            <a:chExt cx="2530688" cy="333976"/>
          </a:xfrm>
        </p:grpSpPr>
        <p:sp>
          <p:nvSpPr>
            <p:cNvPr id="28" name="모서리가 둥근 직사각형 27"/>
            <p:cNvSpPr/>
            <p:nvPr/>
          </p:nvSpPr>
          <p:spPr>
            <a:xfrm>
              <a:off x="4918953" y="5164803"/>
              <a:ext cx="2530688" cy="327368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61595" y="5191002"/>
              <a:ext cx="24454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150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교수님의 적극적 지원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F88868B-B221-4103-9D3C-6974D5158B32}"/>
              </a:ext>
            </a:extLst>
          </p:cNvPr>
          <p:cNvGrpSpPr/>
          <p:nvPr/>
        </p:nvGrpSpPr>
        <p:grpSpPr>
          <a:xfrm>
            <a:off x="5569704" y="3221365"/>
            <a:ext cx="2566493" cy="523220"/>
            <a:chOff x="5569704" y="3221365"/>
            <a:chExt cx="2566493" cy="523220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5569704" y="3256753"/>
              <a:ext cx="2566493" cy="452624"/>
            </a:xfrm>
            <a:prstGeom prst="roundRect">
              <a:avLst/>
            </a:prstGeom>
            <a:solidFill>
              <a:schemeClr val="tx1">
                <a:lumMod val="50000"/>
                <a:lumOff val="5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12346" y="3221365"/>
              <a:ext cx="24454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150" dirty="0">
                  <a:solidFill>
                    <a:schemeClr val="bg1"/>
                  </a:solidFill>
                  <a:latin typeface="나눔고딕" panose="020B0600000101010101" charset="-127"/>
                  <a:ea typeface="나눔고딕" panose="020B0600000101010101" charset="-127"/>
                </a:rPr>
                <a:t>국내 최고의 과학기술정책∙경영 </a:t>
              </a:r>
              <a:endParaRPr lang="en-US" altLang="ko-KR" sz="1400" spc="-15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</a:endParaRPr>
            </a:p>
            <a:p>
              <a:pPr algn="ctr"/>
              <a:r>
                <a:rPr lang="ko-KR" altLang="en-US" sz="1400" spc="-150" dirty="0">
                  <a:solidFill>
                    <a:schemeClr val="bg1"/>
                  </a:solidFill>
                  <a:latin typeface="나눔고딕" panose="020B0600000101010101" charset="-127"/>
                  <a:ea typeface="나눔고딕" panose="020B0600000101010101" charset="-127"/>
                </a:rPr>
                <a:t>연구진과의 교류</a:t>
              </a:r>
            </a:p>
          </p:txBody>
        </p:sp>
      </p:grpSp>
      <p:sp>
        <p:nvSpPr>
          <p:cNvPr id="9" name="AutoShape 8" descr="data:image/jpeg;base64,/9j/4AAQSkZJRgABAQAAAQABAAD/2wCEAAkGBhMQEREQExEVEhAVEhIVFhURFRMTGBYSFRQVFhUVGhMaGyYfGBojGhkZIC8gIyc1OC4sFx8zQTAtNSYrLCkBCQoKDgwOGg8PGjYkHyQsNDUqLCsvLyw0NC8sMC0sMCosLSosLiwpLy8sMDA0NCwsLy8tLC8yKSksLDQsLCwvMP/AABEIAQIAwwMBIgACEQEDEQH/xAAcAAEAAwADAQEAAAAAAAAAAAAABQYHAwQIAgH/xABHEAACAQMCAwUDBgwEBAcAAAABAgMABBESIQUGMQcTIkFRYXGBFDI1cnORFyMzQlJUdKGxsrPSNGKCkhUWJNFDU2TBwuHw/8QAGgEBAAMBAQEAAAAAAAAAAAAAAAIDBAUBBv/EADARAAIBAgQDBgYDAQEAAAAAAAABAgMRBBIhMRNBUQVhcYGh8CIyM7HB0RSR4TTx/9oADAMBAAIRAxEAPwDcaUpQClKUApSlAKUpQClKUApSlAKUpQClKUApSlAKUpQClKUApSlAKUpQClKUApSlAKUpQClKUApSlAKUpQClKUApSlAKUpQClKUApSlAKUpQClKUApSlAKUpQClKUAqH5p5lj4dbm5kR3QOq4j05yxwOpAqYqidtH0Y320P8xq6hBTqRi9myFRuMW0dD8O1p+r3H3Rf30/Dtafq9x90X99Zv2dcBivb1YJgTGUc+E6TlRkb1dX5UsNZi/wCHy5yRhLyzaX3iLvt/dnNb6sMPTqOCg3bfVflopp8SUFJySv3P8Ik/w7Wn6vcfdF/fT8O1p+r3H3Rf310ZuzSyt+9dop7gLLoAEsMSqNCvl3dlAG+P/auKTkqxltrmVbVomiiZ1ZbmCZCQDt+Lcn7wKo4mFy51TlZd6+2Yt4VXNkzq/g/0Sf4drT9XuPui/vp+Ha0/V7j7ov76xCrTyhwqHup764TvY4dKpCP/ABJW6A430gbmt+Jw2Gw9PPJPuV92zLQnVrTyJmjfh1tP1e4+6L++n4drT9XuPui/vqk2fOcdxIILmwg+TsdJ7iPQ8QO2oMOuPbVb5n4L8jupbfOoK3hPqhGVP3GqKFGlOpwqkMsrXXxX08V9i6tnhDiQlmV7bWNy5V7T7fiM/wAnjilR9DPmTu8YXGRsxOd6uVYF2LfSY/Z5v4pW+1lxtGNGpljtY9oTc4XYpSlYy8UpSgFKUoBSlKAUpSgFKUoBSlKAVRO2j6Mb7aH+Y1e6onbR9GN9tD/Ma0YX60PErq/I/Aznsb+k4/spf5aus/B5MNm1mKajseH8NePGf/JWTvWHuOayfl3jJtJTKNQbQVBQ6SCSPPy2z99WFO0qUHOZh7RMxNasZ/KhiJOlRzJ21uly72e4aOHnRjxKqi1fSzfPuNS5htDIGCxGRhdbBLaK4ZfxEe698wji+s2fSugli8dtxAvFIhNq28tvZRE7Nt3luxDe4jaqHN2mvg4ecknJ8QTJwBuQd9gK6r9obsrIxm0spUjvSwIIxuD1rlxjjnRdNYd2d9W4p6vpe5vccIqim66urbJ8u+xU7K1MskcY6u6r/uIFadHzBBZ3E3DIv+nEa92k6ojs9yOpfIJKk7AVl0ExRlddmUhh7wcirxfCz4k4uxdrZXR0mVJlbSZB1dGA88ZxXa7VpcSS4l8lnZrlLk3blyOb2dUyp5LZr6p849F38y88QdYRI7zxwBGAuJI1i1yqq4Ze6AJRi2QG2BGD1qkcau4uK2t5dCIRz28gYEfn27tpVW9q7VL8Z4naXsc0CX0MMkjxNNI6SBZjGuAytjYHqQR186rPFuJW1paPY2shneVlaefBVSF3VEB3xnzridn4dpppPiZlbRq0ebfc/XzOrjKyaabWS2ve+i96d1tO72LfSY/Z5v4pW+1gXYt9Jj9nm/ilb7XV7S+t5HGwv0xSlK5pqFKUoBSlKAUpSgFKUoBSlKAUpSgFVHtMhV7WFGAZWvbNWB6FWmAIPvFW6qp2jf4e3/b7H+utXUPqR8SE/lZz/g74b0+RQ5+r/wDdR3GuXOC2Sq9xBbxBiQuoHLEdcKMk4yOg86ju0gzC6gYOyRrExiZSygXGWzuOpC4222J2O+Kt2vcbkuFsiH/6d4RJoCuAJjs2ZPmsRuukHK4bPUVdhZyrVuFnem+vW+39CtT4dJVbKzvby6netuZOXnYqbHuwFY6niGDpBOkaXJycYG25rl4Zx7l6ZirWiwf5p4wFO4GMq7Y9d/TrVfggjEetYoymjXlfNlGR1H78/CoPmeNFERCIkjZZtHXG2NwBt/299UYTtKGKrqioyV9L5lpZX1XL/wA6mzFdmyw9F1XNO2trPm7aM3GPkDhjKHW0gKEBgwGQVIyCDnBGN811f+VuC5x3Vpn01p/DVURdvc3HBbVnLytlDPpR0dolDgZVhlsHRlsYONXSuNL7gWneIg/osJyfiwYj99TnUnCTi5P+zLGkpxul6XE1zy2khiK2+oHBKxysmftACvxzUxwnlrgt2MwQW0vXZeuAcZ0k5xnzqgTcqWEz5tIL6bfIUGPuxv016HbH1vvqzWkdxwxRcDhlrFGGAOgL3vjOkDve8YjJOnp59AKvrVacY3hOV/T0K6dGo3ZxX59STg4Bb2nGbVbeFIVazuiwQYyQ8QBNXqqfLciXi9hIvzX4fcuM+jPCR+41cKz1m3lvvb8slC2thSlKoJilKUApSlAKUpQClKUApSlAKUpQCqp2meGyEvlFc2kp9yzpn+NWuozmXhXyq0uLfzkidR7GI8J+DYNWUpKM031IyV0z743wlbuB4WOMjKt10uDlHHuP3jI86wjmm0ZoTuQYZZNcYJKiQHu5CB65Ub+YFbXyXxb5VY20p+f3YV89RLH4JAf9SmqTxHkS4biF13IDwSjvnaY6EE0jtlFwrasKATt6ewVXOnUp1FVp/PB7bXV7OP6uaqFSnKLpVfkmt97PlIzLhXEkEfdSnAD6gdLNn1XYjA/7muncObqfwjBdgoHkAAAP3DNTfPPJM3DnV5WVlmeXSUzgY0nBJ6E6jt/l+774NZi1jaaU+FhGRsSQcHy8jlsV0cRUo4OLxVLWpPSMd/ibV7adbN9baWKMPCrjJLDzdoQ1lLbRXtfXpovHUttlxe5hVUjupQqqAAWEgwBgbSBse6uWTmG6bc3LZ9e7twfvEWartvxKWdJJIIGaNF1NJJ4FC6gpYYzqAJGcHYbmv2GCdXEjNrLaVaJEPmcDTgkswJ+I+FfGSp9oUtK1TLJ/Km7tvppe3nbkfVRfZ9XWlTUkvmaVkl11tfyuWW35hviyRpdvqkdEHeCHALsFBz3TEbkdBVij5FnnZTe3bSoDnu0LYP8AqOAvplUBwdiKptjIO9t2z4e/tzkdMd9Gc591bPW7sypOtRbqO7u1q30W62fmc3tWEaFZKkkk1fRLq9nuvIqUiA8at0UALDw6U4GwAeZEUY9ymrbVR5SPyi94le9U71LWI/5LceMj2GRj91W6u1W0aj0S/Zw4bXFKUqkmKUpQClKUApSlAKUpQClKUApSlAKUpQFP4KfkXErizO0N1qurf073YXMY9ucPj0Jq4VA848Ba6hDQnTdwOJrd/SVfzT/lYZU+/wBlR0/Ns0/DzdWkYM6tpmiZSzxOpxKgjyCXXqB57bHNaJLiJSXg/wAf39yC+F2HaYyG2jiZVYvOhAYA4EYZyw9OgX/X7ao/DuWJeIzpH3bfIkfM8mru8kDaNTg6iNiQB7Mg13JJLziDIcSSsAVRu67uNNZGpmbSF8gTk58OAK1LhvD0t4khQYRFAHqfUk+ZJySfUmuZSTqYhV2naCtG6a1e8rPp99eR1KkuBhnQTV5O8rNPTkrrr9vE/ILSOGFYgMQpGFwxLAIq43LdRj1rIrCV2urcWieJpy8QcO6xwBjgvpBOkIwX2FhvtmrHxvkW7luZXDpNFIcqZpHBQY3TTpI0+mPbsK4762u+EohiCv3rfjpkjaQoQMRRhPKP5xLEdWPzcirakJTqxbXwxea/VpaJJa+OmtrFdGcadKSjL4prLbom9W29PDpe50+d7GKC4IXYPF3sqAeFXZiMqOo1YYkeoz+caloOO3ltwsy3BJupSIrWJ0KyiSRisSuxPjbGGzgHAOcmuny/wme6u1ubhX0Kwld5U7oMyACJVUgbAgNsMeA771L8HP8AxO9+XHeyti8drnpLMfDLce1R81T7zU8FTWapWlGybWj027usn5216kMZU+CnRTu4rda78r9EvUn+WOCiytYbYHJRBqb9KQ+J2+LEn41KUpVkpOTbZkStoKUpXh6KUpQClKUApSlAKUpQClKUApSlAKUpQCqlx3g01tOeI2S63IAubboLhF6OvpMo6Hz6ew22lThNwZ41cjeA8wQ3sQlhfUM4ZTs8b+aOnVWFSVVrjfJoklN3aym0vcbyIMpKP0Zoujj29ffgV1I+d5LU6OJW7W/l8ohDS2z+3UBqjz6MPjVnDU9af9c/98v6I5rfMXCvl3CgkkAAEknYADqSfKqze9olqCI7ctezkZWKzHenfoWceFB7zt6V1By7dcRIbiDCG2zkWUDE6t9u/mHz/qrtXiotaz0Xr5L2hn5LU4ry/fjLtbWzMnDVOm4uRsZ8dYIT+iejP8PrXK0tEiRIo1CRooVVXYBQMACvq3t1jVURQiKAFVQFAA6AAdBXJUZzv8MdEvd2exjbV7ilKVWSFKUoBSlKAUpSgFKUoBSlKAUpSgFKpvaVzpLwyOB4kjcySMp7zVsAudtJFUzhXbrL3qi4t4+5JAYw6wyj9IBiQ2PTb31rp4OrUhnitCmVaEZZWbLSuO2uFkRZEYMjKGVhuCpGQQfTFclZC4UqidpfPs3C2thFHG/eiUnvNe2gpjGlh+kasPJ3G3vbKC6dVV5FYkJnSMOy7ZJPQVdKjONNVHsyCmnJx5k1X4ygggjIPXPpWX889qtzYXsltHDCyKsZBcSavEgY9GA86svZxzdLxO3lmlREZJjGBHqxgIjZOonfLGpywtSFNVHsRVWLllW5ZbSwjhBWONIwTkiNVQE+uAOtc9Ki+Z+KNa2lxcIAzxRM4DZwSB0OCDiqEnJ25ss2RKUrFbPtvu3kjQwW4DOinAl6MwB/P9tbPLKFUsxCqoJJJwABuST5DFXVsPOjZT5kIVIz+U+6VkXM3bgQzR2USlRkd9MD4vasYIwPax+FQ0HN/H7ga4hOUPQx2qafgTHv99XxwFVq8rLxZW8RC9lr4G7UrC5O0Ljdp4rhG0/+ottC/wC9Qv8AGtG7O+eG4pFKzxCJ4mRTpYsragTkAjI6dMn31Crg6lOOd2a7mShWjJ25lupSlYy4UpSgFKUoBSlKAUpSgMt7efyFp9tJ/JWNNGQASCARkE+YBIJHruCPhWy9vP5C0+2k/kqL4DyYOI8CTQB8piluGiPTPi8UZPo2PgQD619BhKypYeLlte33OdWpudRpdDl7G+d9JHDpm8JJMDHybq0Xx3K+3I8xWw15KBaN/NHRvarK6n7wQR94r0V2dc5jiVsCxAuY8LKvTJ/NkA9Gx8CCPKs3aOGyvix2e/7LMNVusjKT2+fPsfq3H8Yqu/Zd9FWf1H/qyVSO3z59j9W4/jFV37Lvoqz+o/8AVkqFX/ih4/snD68vD9GR9r30rP8AUg/pLV97Cv8AA3H7U39KKqF2vfSs/wBSD+ktX3sK/wADcftTf0oq1Yj/AIo+CKaX135mk1X+0D6Mvv2eT+FWCq/2gfRl9+zyfwri0fqR8Ubp/Kzzhwv8vD9tF/Otb12v3jR8LmCnGt4oyR+iz5YfEDHxrBeF/l4ftov51r0vzbwAX9pNak6S6+Fj+bIpDIT7MgZ9ma7WPko1acpbJ/owYZNwkkefuQHgHEbU3OnudZzrxp16W7stnbGvT1r0xXlLinCpbWV4JkMcqnBVv3EHzU+RHWp7lvtKvbEBEk72EdI5suAPRWzqX3A49lWYzCPEWnB8iNCsqfwyR6PZAQQRkHqDXQ4ZwCC1aV4IliMpUuE2UsuQDp6A7+VU/lrtktLkiOcG1lO2XOqMn7TbT/qA99X9WBAIOQehHpXDqU6lL4ZKx0IyjPVH7SlKpJilKUApSlAKUpQClKUBlvbz+QtPtpP5Kmexr6LT7ab+eobt5/IWn20n8lTPY19Fp9tN/PXUn/xR8f2ZV9d+BVe2TkjQx4jCvhYgTqB0Y7LL7jsD7cHzNUHlPmWTh9ylwm4HhdM4DxnGpff5g+RAr05dWyyo0bqGR1KsrbgqRgg/CvN3PfKLcNumi3MLZeFz5pnoT+kvQ/A+dasDXVWHBqe0U4im4S4kS2dtPEo7leGzxNqjkjnZT7CYtiPIjoR5EGtA7Lvoqz+o/wDVkrzs947RpEWJjRnZVP5pfTrx79I//E16J7Lvoqz+o/8AVkqvG0uFh4w6P9kqE89Ry7jI+176Vn+pB/SWr72Ff4K4/aj/AEoqqXbbwsx3yT48E0K4P+ePwsP9pQ/GpTsM4+iNPZuwDSESx5/OIXS6j24CnHoD6VZWWfBLLyS9CMPhru5sVV/tA+jL79nk/hVgqjdr3H0t7CSHUO9uMIq+ejIMjY9ANvewrj4eLlVil1NtR2i2zCeF/l4ftov51r1fXmHkvhhub+1iAzmZGb2Ih1uf9qmvR3GOPQ2gjadxGkkgjDN80OVZhqb80YU7mun2p8U4xW5kwmkW2fHHOWra9TRcQrIB0J2ZfquN1+BrNuO9hXVrS490dwP3CVR/FfjWtRyBgGBBUjIIOQR6g+dfVc6liatL5X5GqdKE90eVuNcBnspO6uImjfqM4IYeqsNmHurQuxnnJ1mHDpGLROrGHO+h1BYoP8pUE48iPbU3253EXySBGwZzMGQfnBArBz9XdR78elZ72XWrScUtdI+azu3sVY2yfvIHxrtuaxOFcprk/TmYMvCrJRZ6OpSlfOHTFKUoBSlKAUpSgFKUoCg9rfLFzfxWyW8feMkjsw1ImAUwPnEZ3qT7M+CTWdgkE6aJRJKSupW2ZsjdSRVrpV7rydJUuRXw1nzioDnXlNOJWzQthZB4onxnRIP/AInoR6H1Aqfr81eXnVUJOElKO6JtJqzPPEvZHxNWIFurAHqssWD7RlgfvFbRyFwuS14fbQTLolRWDLlWwTI5G4JB2IqwUrVXxk68VGSRVToRpu6IbmrleLiMBglyN9SOvzkcDZh/AjzBrEuM9lnELR9UcZnVTlZLc5bbcHR89T7s++vQpOK/EcMAQQQRkEbgg9CDXmHxdSgrLVdGKlGNTV7mAR80cdjHd5u/Tx25Zv8Ac0Zb99dSLkrivEJe8khmZ2xmS6JjwPe++B6KPhXoylaF2hl1hBJlf8a/zSbKfyB2eR8MUuzCW6cYZwMBV66EB3xnGSeuB06VydpXKkvEbRYYWQSJMsn4wkBgEddOQDg+L91WsHNftY+PPicRvUu4ccuXkeeouAca4ecRR3Ua+luTKh9ulCw+8VzNzVx4jRm7+Ftg/eIs1v8AX4Titn8/NrKmmyn+PbaTPOtvyHxW/k1yQy6mxmW7Ypt7dfiI9gFa9yF2fx8MRmLd7cuAHkxgBeuhB5LnqfPA9ABbaVTXxtSrHLsuiJ06EYO+7FKUrEXilKUApSlAKUpQClKUBT+fbJ5peHxxyGOUzzMjAnAljtpZI9Q811KMjzGa6PDeZw0t9dFhCws7JWV1eXurgS3UbRmNSGdhJ4cDdtvWrtcWEcjxSMuXiZmjOSNLMjIxwDg+FiN/WujNyraubhmhGbnu++ILDWY90bY+Fgd8rg53rVGrDKoyXu936FTi73XvQqHE+YruSz4kned1JbpE4kMEkDtHKr+HR3mY2BXZ8nbyzUrxXjDWczySJHNLFwy4lMiRmNm0TLiMZZtKHbI33GfZUzDypbIk6d2WE6hZu8eSQyABgNTMxJOGIzn09Bjmg4BCmDoLERNDmV3lJidtTIxdjqBPr7uleurT6af4hll1IOTjd1bPEk7Qy9/BcOvdRundywxiTG7trjI2zscgeu3xwnmO5DWL3DQmK7t3kIRGTuSkSy/PLnWCpOdhg+ypey5ZtYWIVPEYjGA8kkhWE7FEDsdCdNlx0HoK7X/AoMQDuwRAjJGCWIVGQRlcE+IFRjfNRdSn09PH+uR7ll1KtZc0TSyGJj3kE1pcSxv8mlth+LCY0a3YyIVfqQOgPnXLNn/l7br/AMJXGPZaipmx5QtYWDJGcrG0a6pJn0xNjMa6nOldhsOlSdvYpHEsCqBEqLGFPiGhV0hd85GNt69lVhdZVzXoFF8yv8aly/CMH510p2PVfkdwSfaOldGy5kuytvcOYTDLetbd2sbhtBnkhWTvC5GrKjw6cY881O8N5StbZ1kjiIZVKpqeWQRqeqxq7ERg+igeldheAwBEiEfgjl75RqbaXvGk1Zzk+NicHbevOJC1rX9v/BlkV2w46YXB0RR2z8RvoJSqlSH1MYpSc4yzIQx8y46V1f8AnG6k7hFXu2lt3usrby3JETylbdDGrgg6MFmJ67ADO1pueW7eSGW3eINDLI0jqS/ikZ9ZbOcg6t9jX7xDl6Cfuy6ENGCqNE8kLKpxlQ8bA6TgbZxsK9VSne7Xv3+DzLLqQljx28nnt4dCW+bSO4mWRGZw/elGjXxDAONienoc7R0nMMsltOLlYzcJNZ6rWSB1EQe6RAwYuRMvmrr5pn2C423B4o2V1TDrCsIJZie6U5C7nffzO/trqRcpWyh17tm1mLUZJZpGIhfXGut3LBVbcAHFFVp326fcZZdSA+WXqT8WZJUlMKxNHE0b4P4rvAi/jfCSuQcDdiDt0qc4Jx03c0xjwbVI4NLYOWlkTvm3zjAjeLbHVjXYueDqsj3USA3RQL4pZY43xsutVyDgEgNpJFcfK3ARZWyQeEtlmcqMKZHYs2Ad9IzpGfJRXkpwlG/PT/ft6nqTTJelKVmLBSlKAUpSgFKUoBSlKAUpSgFU6Pmu4MS32mH5G1yIu60v3wjaf5OJO81aS2rB0aem2rNXGodeUrYS97obaXvhH3kndCbOe9EGrQHzvnHXfrvVtOUF8y9++ZGSb2Ijli0lPEOIyymFmWSOMssTK+Pk8LKquznSmDuvmxJ26V17i2+TcQ766iaWOa4jW3uElfEBZVRIHg1AKpYHxAEEtvVutuHpG8sijDysruck5ZUWMHB6eFQNvSulLyxA84uGEjuriRVeaZo1kAwHWEtoDD3bdetWKsszb6W9+/Ihk08yv2nG5VEENvHDGZ7/AIjGSwkKqInmYyaQ4LMdGSMjJP5vlzRc03DaLYCIXbXs9sZCr90FhjMrSiPVqyUwAmrqTvgVPQ8vQI0bKhBjlnlXxNtJPr709d8622PTO1dHjPLatGRFAsjtc/KDrnlgYSFdJkjmQMyNsBgYGCalnpye3vX/AAZZI6C80zLHcrK8KTxXa2yFIp5hITFHL4YFbWzkMTpB2xuTgk8EHOFzJHCqpEJ3v5LRjIksa4WJ5BJ3RbUpwB4CfUZ3BHb4PyQoikWcaXe6NyvcSzZifu1jGmckO7FQSzHqXbavu/5HiIt0jBWJbxrmXVLLrLGGRNayZLa9ZRs5G4JznrLNRvb3seWmdduarlWe0Kwtdi7it1kAdYtMkBuBIY9RbIRWGgNucbgGvm85quou+gKwvcx3FlGrAOkbpdvpViuosjAhsjJ6A+eKml5SthE0OhiGlEpdpJDKZhjEvfatYcYABB2Ax0r6h5Xt1XTpZszRzszySO7TRFSjNIxLNjSNicYGMYqGel09++R7ll1IHinNF3FK9ugSSWGCOR2W1upVlkkL6Y1WNj3K4T5zFtz02NW6yuDJHHIUKFkVij7MpZQSpHqM4+FdHiXLcM8glbvEl0aC8MssLNHnOhjGw1DJJGemTipJEwAB0AA9entqucoNKy15kopp6n1SlKpJilKUApSlAKUpQClKUApSlAKUpQClKUApSlAKUpQClKUApSlAKUpQClKUApSlAKUpQClKUA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10" descr="data:image/jpeg;base64,/9j/4AAQSkZJRgABAQAAAQABAAD/2wCEAAkGBhMQEREQExEVEhAVEhIVFhURFRMTGBYSFRQVFhUVGhMaGyYfGBojGhkZIC8gIyc1OC4sFx8zQTAtNSYrLCkBCQoKDgwOGg8PGjYkHyQsNDUqLCsvLyw0NC8sMC0sMCosLSosLiwpLy8sMDA0NCwsLy8tLC8yKSksLDQsLCwvMP/AABEIAQIAwwMBIgACEQEDEQH/xAAcAAEAAwADAQEAAAAAAAAAAAAABQYHAwQIAgH/xABHEAACAQMCAwUDBgwEBAcAAAABAgMABBESIQUGMQcTIkFRYXGBFDI1cnORFyMzQlJUdKGxsrPSNGKCkhUWJNFDU2TBwuHw/8QAGgEBAAMBAQEAAAAAAAAAAAAAAAIDBAUBBv/EADARAAIBAgQDBgYDAQEAAAAAAAABAgMRBBIhMRNBUQVhcYGh8CIyM7HB0RSR4TTx/9oADAMBAAIRAxEAPwDcaUpQClKUApSlAKUpQClKUApSlAKUpQClKUApSlAKUpQClKUApSlAKUpQClKUApSlAKUpQClKUApSlAKUpQClKUApSlAKUpQClKUApSlAKUpQClKUApSlAKUpQClKUAqH5p5lj4dbm5kR3QOq4j05yxwOpAqYqidtH0Y320P8xq6hBTqRi9myFRuMW0dD8O1p+r3H3Rf30/Dtafq9x90X99Zv2dcBivb1YJgTGUc+E6TlRkb1dX5UsNZi/wCHy5yRhLyzaX3iLvt/dnNb6sMPTqOCg3bfVflopp8SUFJySv3P8Ik/w7Wn6vcfdF/fT8O1p+r3H3Rf310ZuzSyt+9dop7gLLoAEsMSqNCvl3dlAG+P/auKTkqxltrmVbVomiiZ1ZbmCZCQDt+Lcn7wKo4mFy51TlZd6+2Yt4VXNkzq/g/0Sf4drT9XuPui/vp+Ha0/V7j7ov76xCrTyhwqHup764TvY4dKpCP/ABJW6A430gbmt+Jw2Gw9PPJPuV92zLQnVrTyJmjfh1tP1e4+6L++n4drT9XuPui/vqk2fOcdxIILmwg+TsdJ7iPQ8QO2oMOuPbVb5n4L8jupbfOoK3hPqhGVP3GqKFGlOpwqkMsrXXxX08V9i6tnhDiQlmV7bWNy5V7T7fiM/wAnjilR9DPmTu8YXGRsxOd6uVYF2LfSY/Z5v4pW+1lxtGNGpljtY9oTc4XYpSlYy8UpSgFKUoBSlKAUpSgFKUoBSlKAVRO2j6Mb7aH+Y1e6onbR9GN9tD/Ma0YX60PErq/I/Aznsb+k4/spf5aus/B5MNm1mKajseH8NePGf/JWTvWHuOayfl3jJtJTKNQbQVBQ6SCSPPy2z99WFO0qUHOZh7RMxNasZ/KhiJOlRzJ21uly72e4aOHnRjxKqi1fSzfPuNS5htDIGCxGRhdbBLaK4ZfxEe698wji+s2fSugli8dtxAvFIhNq28tvZRE7Nt3luxDe4jaqHN2mvg4ecknJ8QTJwBuQd9gK6r9obsrIxm0spUjvSwIIxuD1rlxjjnRdNYd2d9W4p6vpe5vccIqim66urbJ8u+xU7K1MskcY6u6r/uIFadHzBBZ3E3DIv+nEa92k6ojs9yOpfIJKk7AVl0ExRlddmUhh7wcirxfCz4k4uxdrZXR0mVJlbSZB1dGA88ZxXa7VpcSS4l8lnZrlLk3blyOb2dUyp5LZr6p849F38y88QdYRI7zxwBGAuJI1i1yqq4Ze6AJRi2QG2BGD1qkcau4uK2t5dCIRz28gYEfn27tpVW9q7VL8Z4naXsc0CX0MMkjxNNI6SBZjGuAytjYHqQR186rPFuJW1paPY2shneVlaefBVSF3VEB3xnzridn4dpppPiZlbRq0ebfc/XzOrjKyaabWS2ve+i96d1tO72LfSY/Z5v4pW+1gXYt9Jj9nm/ilb7XV7S+t5HGwv0xSlK5pqFKUoBSlKAUpSgFKUoBSlKAUpSgFVHtMhV7WFGAZWvbNWB6FWmAIPvFW6qp2jf4e3/b7H+utXUPqR8SE/lZz/g74b0+RQ5+r/wDdR3GuXOC2Sq9xBbxBiQuoHLEdcKMk4yOg86ju0gzC6gYOyRrExiZSygXGWzuOpC4222J2O+Kt2vcbkuFsiH/6d4RJoCuAJjs2ZPmsRuukHK4bPUVdhZyrVuFnem+vW+39CtT4dJVbKzvby6netuZOXnYqbHuwFY6niGDpBOkaXJycYG25rl4Zx7l6ZirWiwf5p4wFO4GMq7Y9d/TrVfggjEetYoymjXlfNlGR1H78/CoPmeNFERCIkjZZtHXG2NwBt/299UYTtKGKrqioyV9L5lpZX1XL/wA6mzFdmyw9F1XNO2trPm7aM3GPkDhjKHW0gKEBgwGQVIyCDnBGN811f+VuC5x3Vpn01p/DVURdvc3HBbVnLytlDPpR0dolDgZVhlsHRlsYONXSuNL7gWneIg/osJyfiwYj99TnUnCTi5P+zLGkpxul6XE1zy2khiK2+oHBKxysmftACvxzUxwnlrgt2MwQW0vXZeuAcZ0k5xnzqgTcqWEz5tIL6bfIUGPuxv016HbH1vvqzWkdxwxRcDhlrFGGAOgL3vjOkDve8YjJOnp59AKvrVacY3hOV/T0K6dGo3ZxX59STg4Bb2nGbVbeFIVazuiwQYyQ8QBNXqqfLciXi9hIvzX4fcuM+jPCR+41cKz1m3lvvb8slC2thSlKoJilKUApSlAKUpQClKUApSlAKUpQCqp2meGyEvlFc2kp9yzpn+NWuozmXhXyq0uLfzkidR7GI8J+DYNWUpKM031IyV0z743wlbuB4WOMjKt10uDlHHuP3jI86wjmm0ZoTuQYZZNcYJKiQHu5CB65Ub+YFbXyXxb5VY20p+f3YV89RLH4JAf9SmqTxHkS4biF13IDwSjvnaY6EE0jtlFwrasKATt6ewVXOnUp1FVp/PB7bXV7OP6uaqFSnKLpVfkmt97PlIzLhXEkEfdSnAD6gdLNn1XYjA/7muncObqfwjBdgoHkAAAP3DNTfPPJM3DnV5WVlmeXSUzgY0nBJ6E6jt/l+774NZi1jaaU+FhGRsSQcHy8jlsV0cRUo4OLxVLWpPSMd/ibV7adbN9baWKMPCrjJLDzdoQ1lLbRXtfXpovHUttlxe5hVUjupQqqAAWEgwBgbSBse6uWTmG6bc3LZ9e7twfvEWartvxKWdJJIIGaNF1NJJ4FC6gpYYzqAJGcHYbmv2GCdXEjNrLaVaJEPmcDTgkswJ+I+FfGSp9oUtK1TLJ/Km7tvppe3nbkfVRfZ9XWlTUkvmaVkl11tfyuWW35hviyRpdvqkdEHeCHALsFBz3TEbkdBVij5FnnZTe3bSoDnu0LYP8AqOAvplUBwdiKptjIO9t2z4e/tzkdMd9Gc591bPW7sypOtRbqO7u1q30W62fmc3tWEaFZKkkk1fRLq9nuvIqUiA8at0UALDw6U4GwAeZEUY9ymrbVR5SPyi94le9U71LWI/5LceMj2GRj91W6u1W0aj0S/Zw4bXFKUqkmKUpQClKUApSlAKUpQClKUApSlAKUpQFP4KfkXErizO0N1qurf073YXMY9ucPj0Jq4VA848Ba6hDQnTdwOJrd/SVfzT/lYZU+/wBlR0/Ns0/DzdWkYM6tpmiZSzxOpxKgjyCXXqB57bHNaJLiJSXg/wAf39yC+F2HaYyG2jiZVYvOhAYA4EYZyw9OgX/X7ao/DuWJeIzpH3bfIkfM8mru8kDaNTg6iNiQB7Mg13JJLziDIcSSsAVRu67uNNZGpmbSF8gTk58OAK1LhvD0t4khQYRFAHqfUk+ZJySfUmuZSTqYhV2naCtG6a1e8rPp99eR1KkuBhnQTV5O8rNPTkrrr9vE/ILSOGFYgMQpGFwxLAIq43LdRj1rIrCV2urcWieJpy8QcO6xwBjgvpBOkIwX2FhvtmrHxvkW7luZXDpNFIcqZpHBQY3TTpI0+mPbsK4762u+EohiCv3rfjpkjaQoQMRRhPKP5xLEdWPzcirakJTqxbXwxea/VpaJJa+OmtrFdGcadKSjL4prLbom9W29PDpe50+d7GKC4IXYPF3sqAeFXZiMqOo1YYkeoz+caloOO3ltwsy3BJupSIrWJ0KyiSRisSuxPjbGGzgHAOcmuny/wme6u1ubhX0Kwld5U7oMyACJVUgbAgNsMeA771L8HP8AxO9+XHeyti8drnpLMfDLce1R81T7zU8FTWapWlGybWj027usn5216kMZU+CnRTu4rda78r9EvUn+WOCiytYbYHJRBqb9KQ+J2+LEn41KUpVkpOTbZkStoKUpXh6KUpQClKUApSlAKUpQClKUApSlAKUpQCqlx3g01tOeI2S63IAubboLhF6OvpMo6Hz6ew22lThNwZ41cjeA8wQ3sQlhfUM4ZTs8b+aOnVWFSVVrjfJoklN3aym0vcbyIMpKP0Zoujj29ffgV1I+d5LU6OJW7W/l8ohDS2z+3UBqjz6MPjVnDU9af9c/98v6I5rfMXCvl3CgkkAAEknYADqSfKqze9olqCI7ctezkZWKzHenfoWceFB7zt6V1By7dcRIbiDCG2zkWUDE6t9u/mHz/qrtXiotaz0Xr5L2hn5LU4ry/fjLtbWzMnDVOm4uRsZ8dYIT+iejP8PrXK0tEiRIo1CRooVVXYBQMACvq3t1jVURQiKAFVQFAA6AAdBXJUZzv8MdEvd2exjbV7ilKVWSFKUoBSlKAUpSgFKUoBSlKAUpSgFKpvaVzpLwyOB4kjcySMp7zVsAudtJFUzhXbrL3qi4t4+5JAYw6wyj9IBiQ2PTb31rp4OrUhnitCmVaEZZWbLSuO2uFkRZEYMjKGVhuCpGQQfTFclZC4UqidpfPs3C2thFHG/eiUnvNe2gpjGlh+kasPJ3G3vbKC6dVV5FYkJnSMOy7ZJPQVdKjONNVHsyCmnJx5k1X4ygggjIPXPpWX889qtzYXsltHDCyKsZBcSavEgY9GA86svZxzdLxO3lmlREZJjGBHqxgIjZOonfLGpywtSFNVHsRVWLllW5ZbSwjhBWONIwTkiNVQE+uAOtc9Ki+Z+KNa2lxcIAzxRM4DZwSB0OCDiqEnJ25ss2RKUrFbPtvu3kjQwW4DOinAl6MwB/P9tbPLKFUsxCqoJJJwABuST5DFXVsPOjZT5kIVIz+U+6VkXM3bgQzR2USlRkd9MD4vasYIwPax+FQ0HN/H7ga4hOUPQx2qafgTHv99XxwFVq8rLxZW8RC9lr4G7UrC5O0Ljdp4rhG0/+ottC/wC9Qv8AGtG7O+eG4pFKzxCJ4mRTpYsragTkAjI6dMn31Crg6lOOd2a7mShWjJ25lupSlYy4UpSgFKUoBSlKAUpSgMt7efyFp9tJ/JWNNGQASCARkE+YBIJHruCPhWy9vP5C0+2k/kqL4DyYOI8CTQB8piluGiPTPi8UZPo2PgQD619BhKypYeLlte33OdWpudRpdDl7G+d9JHDpm8JJMDHybq0Xx3K+3I8xWw15KBaN/NHRvarK6n7wQR94r0V2dc5jiVsCxAuY8LKvTJ/NkA9Gx8CCPKs3aOGyvix2e/7LMNVusjKT2+fPsfq3H8Yqu/Zd9FWf1H/qyVSO3z59j9W4/jFV37Lvoqz+o/8AVkqFX/ih4/snD68vD9GR9r30rP8AUg/pLV97Cv8AA3H7U39KKqF2vfSs/wBSD+ktX3sK/wADcftTf0oq1Yj/AIo+CKaX135mk1X+0D6Mvv2eT+FWCq/2gfRl9+zyfwri0fqR8Ubp/Kzzhwv8vD9tF/Otb12v3jR8LmCnGt4oyR+iz5YfEDHxrBeF/l4ftov51r0vzbwAX9pNak6S6+Fj+bIpDIT7MgZ9ma7WPko1acpbJ/owYZNwkkefuQHgHEbU3OnudZzrxp16W7stnbGvT1r0xXlLinCpbWV4JkMcqnBVv3EHzU+RHWp7lvtKvbEBEk72EdI5suAPRWzqX3A49lWYzCPEWnB8iNCsqfwyR6PZAQQRkHqDXQ4ZwCC1aV4IliMpUuE2UsuQDp6A7+VU/lrtktLkiOcG1lO2XOqMn7TbT/qA99X9WBAIOQehHpXDqU6lL4ZKx0IyjPVH7SlKpJilKUApSlAKUpQClKUBlvbz+QtPtpP5Kmexr6LT7ab+eobt5/IWn20n8lTPY19Fp9tN/PXUn/xR8f2ZV9d+BVe2TkjQx4jCvhYgTqB0Y7LL7jsD7cHzNUHlPmWTh9ylwm4HhdM4DxnGpff5g+RAr05dWyyo0bqGR1KsrbgqRgg/CvN3PfKLcNumi3MLZeFz5pnoT+kvQ/A+dasDXVWHBqe0U4im4S4kS2dtPEo7leGzxNqjkjnZT7CYtiPIjoR5EGtA7Lvoqz+o/wDVkrzs947RpEWJjRnZVP5pfTrx79I//E16J7Lvoqz+o/8AVkqvG0uFh4w6P9kqE89Ry7jI+176Vn+pB/SWr72Ff4K4/aj/AEoqqXbbwsx3yT48E0K4P+ePwsP9pQ/GpTsM4+iNPZuwDSESx5/OIXS6j24CnHoD6VZWWfBLLyS9CMPhru5sVV/tA+jL79nk/hVgqjdr3H0t7CSHUO9uMIq+ejIMjY9ANvewrj4eLlVil1NtR2i2zCeF/l4ftov51r1fXmHkvhhub+1iAzmZGb2Ih1uf9qmvR3GOPQ2gjadxGkkgjDN80OVZhqb80YU7mun2p8U4xW5kwmkW2fHHOWra9TRcQrIB0J2ZfquN1+BrNuO9hXVrS490dwP3CVR/FfjWtRyBgGBBUjIIOQR6g+dfVc6liatL5X5GqdKE90eVuNcBnspO6uImjfqM4IYeqsNmHurQuxnnJ1mHDpGLROrGHO+h1BYoP8pUE48iPbU3253EXySBGwZzMGQfnBArBz9XdR78elZ72XWrScUtdI+azu3sVY2yfvIHxrtuaxOFcprk/TmYMvCrJRZ6OpSlfOHTFKUoBSlKAUpSgFKUoCg9rfLFzfxWyW8feMkjsw1ImAUwPnEZ3qT7M+CTWdgkE6aJRJKSupW2ZsjdSRVrpV7rydJUuRXw1nzioDnXlNOJWzQthZB4onxnRIP/AInoR6H1Aqfr81eXnVUJOElKO6JtJqzPPEvZHxNWIFurAHqssWD7RlgfvFbRyFwuS14fbQTLolRWDLlWwTI5G4JB2IqwUrVXxk68VGSRVToRpu6IbmrleLiMBglyN9SOvzkcDZh/AjzBrEuM9lnELR9UcZnVTlZLc5bbcHR89T7s++vQpOK/EcMAQQQRkEbgg9CDXmHxdSgrLVdGKlGNTV7mAR80cdjHd5u/Tx25Zv8Ac0Zb99dSLkrivEJe8khmZ2xmS6JjwPe++B6KPhXoylaF2hl1hBJlf8a/zSbKfyB2eR8MUuzCW6cYZwMBV66EB3xnGSeuB06VydpXKkvEbRYYWQSJMsn4wkBgEddOQDg+L91WsHNftY+PPicRvUu4ccuXkeeouAca4ecRR3Ua+luTKh9ulCw+8VzNzVx4jRm7+Ftg/eIs1v8AX4Titn8/NrKmmyn+PbaTPOtvyHxW/k1yQy6mxmW7Ypt7dfiI9gFa9yF2fx8MRmLd7cuAHkxgBeuhB5LnqfPA9ABbaVTXxtSrHLsuiJ06EYO+7FKUrEXilKUApSlAKUpQClKUBT+fbJ5peHxxyGOUzzMjAnAljtpZI9Q811KMjzGa6PDeZw0t9dFhCws7JWV1eXurgS3UbRmNSGdhJ4cDdtvWrtcWEcjxSMuXiZmjOSNLMjIxwDg+FiN/WujNyraubhmhGbnu++ILDWY90bY+Fgd8rg53rVGrDKoyXu936FTi73XvQqHE+YruSz4kned1JbpE4kMEkDtHKr+HR3mY2BXZ8nbyzUrxXjDWczySJHNLFwy4lMiRmNm0TLiMZZtKHbI33GfZUzDypbIk6d2WE6hZu8eSQyABgNTMxJOGIzn09Bjmg4BCmDoLERNDmV3lJidtTIxdjqBPr7uleurT6af4hll1IOTjd1bPEk7Qy9/BcOvdRundywxiTG7trjI2zscgeu3xwnmO5DWL3DQmK7t3kIRGTuSkSy/PLnWCpOdhg+ypey5ZtYWIVPEYjGA8kkhWE7FEDsdCdNlx0HoK7X/AoMQDuwRAjJGCWIVGQRlcE+IFRjfNRdSn09PH+uR7ll1KtZc0TSyGJj3kE1pcSxv8mlth+LCY0a3YyIVfqQOgPnXLNn/l7br/AMJXGPZaipmx5QtYWDJGcrG0a6pJn0xNjMa6nOldhsOlSdvYpHEsCqBEqLGFPiGhV0hd85GNt69lVhdZVzXoFF8yv8aly/CMH510p2PVfkdwSfaOldGy5kuytvcOYTDLetbd2sbhtBnkhWTvC5GrKjw6cY881O8N5StbZ1kjiIZVKpqeWQRqeqxq7ERg+igeldheAwBEiEfgjl75RqbaXvGk1Zzk+NicHbevOJC1rX9v/BlkV2w46YXB0RR2z8RvoJSqlSH1MYpSc4yzIQx8y46V1f8AnG6k7hFXu2lt3usrby3JETylbdDGrgg6MFmJ67ADO1pueW7eSGW3eINDLI0jqS/ikZ9ZbOcg6t9jX7xDl6Cfuy6ENGCqNE8kLKpxlQ8bA6TgbZxsK9VSne7Xv3+DzLLqQljx28nnt4dCW+bSO4mWRGZw/elGjXxDAONienoc7R0nMMsltOLlYzcJNZ6rWSB1EQe6RAwYuRMvmrr5pn2C423B4o2V1TDrCsIJZie6U5C7nffzO/trqRcpWyh17tm1mLUZJZpGIhfXGut3LBVbcAHFFVp326fcZZdSA+WXqT8WZJUlMKxNHE0b4P4rvAi/jfCSuQcDdiDt0qc4Jx03c0xjwbVI4NLYOWlkTvm3zjAjeLbHVjXYueDqsj3USA3RQL4pZY43xsutVyDgEgNpJFcfK3ARZWyQeEtlmcqMKZHYs2Ad9IzpGfJRXkpwlG/PT/ft6nqTTJelKVmLBSlKAUpSgFKUoBSlKAUpSgFU6Pmu4MS32mH5G1yIu60v3wjaf5OJO81aS2rB0aem2rNXGodeUrYS97obaXvhH3kndCbOe9EGrQHzvnHXfrvVtOUF8y9++ZGSb2Ijli0lPEOIyymFmWSOMssTK+Pk8LKquznSmDuvmxJ26V17i2+TcQ766iaWOa4jW3uElfEBZVRIHg1AKpYHxAEEtvVutuHpG8sijDysruck5ZUWMHB6eFQNvSulLyxA84uGEjuriRVeaZo1kAwHWEtoDD3bdetWKsszb6W9+/Ihk08yv2nG5VEENvHDGZ7/AIjGSwkKqInmYyaQ4LMdGSMjJP5vlzRc03DaLYCIXbXs9sZCr90FhjMrSiPVqyUwAmrqTvgVPQ8vQI0bKhBjlnlXxNtJPr709d8622PTO1dHjPLatGRFAsjtc/KDrnlgYSFdJkjmQMyNsBgYGCalnpye3vX/AAZZI6C80zLHcrK8KTxXa2yFIp5hITFHL4YFbWzkMTpB2xuTgk8EHOFzJHCqpEJ3v5LRjIksa4WJ5BJ3RbUpwB4CfUZ3BHb4PyQoikWcaXe6NyvcSzZifu1jGmckO7FQSzHqXbavu/5HiIt0jBWJbxrmXVLLrLGGRNayZLa9ZRs5G4JznrLNRvb3seWmdduarlWe0Kwtdi7it1kAdYtMkBuBIY9RbIRWGgNucbgGvm85quou+gKwvcx3FlGrAOkbpdvpViuosjAhsjJ6A+eKml5SthE0OhiGlEpdpJDKZhjEvfatYcYABB2Ax0r6h5Xt1XTpZszRzszySO7TRFSjNIxLNjSNicYGMYqGel09++R7ll1IHinNF3FK9ugSSWGCOR2W1upVlkkL6Y1WNj3K4T5zFtz02NW6yuDJHHIUKFkVij7MpZQSpHqM4+FdHiXLcM8glbvEl0aC8MssLNHnOhjGw1DJJGemTipJEwAB0AA9entqucoNKy15kopp6n1SlKpJilKUApSlAKUpQClKUApSlAKUpQClKUApSlAKUpQClKUApSlAKUpQClKUApSlAKUpQClKUA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AutoShape 12" descr="data:image/jpeg;base64,/9j/4AAQSkZJRgABAQAAAQABAAD/2wCEAAkGBhMQEREQExEVEhAVEhIVFhURFRMTGBYSFRQVFhUVGhMaGyYfGBojGhkZIC8gIyc1OC4sFx8zQTAtNSYrLCkBCQoKDgwOGg8PGjYkHyQsNDUqLCsvLyw0NC8sMC0sMCosLSosLiwpLy8sMDA0NCwsLy8tLC8yKSksLDQsLCwvMP/AABEIAQIAwwMBIgACEQEDEQH/xAAcAAEAAwADAQEAAAAAAAAAAAAABQYHAwQIAgH/xABHEAACAQMCAwUDBgwEBAcAAAABAgMABBESIQUGMQcTIkFRYXGBFDI1cnORFyMzQlJUdKGxsrPSNGKCkhUWJNFDU2TBwuHw/8QAGgEBAAMBAQEAAAAAAAAAAAAAAAIDBAUBBv/EADARAAIBAgQDBgYDAQEAAAAAAAABAgMRBBIhMRNBUQVhcYGh8CIyM7HB0RSR4TTx/9oADAMBAAIRAxEAPwDcaUpQClKUApSlAKUpQClKUApSlAKUpQClKUApSlAKUpQClKUApSlAKUpQClKUApSlAKUpQClKUApSlAKUpQClKUApSlAKUpQClKUApSlAKUpQClKUApSlAKUpQClKUAqH5p5lj4dbm5kR3QOq4j05yxwOpAqYqidtH0Y320P8xq6hBTqRi9myFRuMW0dD8O1p+r3H3Rf30/Dtafq9x90X99Zv2dcBivb1YJgTGUc+E6TlRkb1dX5UsNZi/wCHy5yRhLyzaX3iLvt/dnNb6sMPTqOCg3bfVflopp8SUFJySv3P8Ik/w7Wn6vcfdF/fT8O1p+r3H3Rf310ZuzSyt+9dop7gLLoAEsMSqNCvl3dlAG+P/auKTkqxltrmVbVomiiZ1ZbmCZCQDt+Lcn7wKo4mFy51TlZd6+2Yt4VXNkzq/g/0Sf4drT9XuPui/vp+Ha0/V7j7ov76xCrTyhwqHup764TvY4dKpCP/ABJW6A430gbmt+Jw2Gw9PPJPuV92zLQnVrTyJmjfh1tP1e4+6L++n4drT9XuPui/vqk2fOcdxIILmwg+TsdJ7iPQ8QO2oMOuPbVb5n4L8jupbfOoK3hPqhGVP3GqKFGlOpwqkMsrXXxX08V9i6tnhDiQlmV7bWNy5V7T7fiM/wAnjilR9DPmTu8YXGRsxOd6uVYF2LfSY/Z5v4pW+1lxtGNGpljtY9oTc4XYpSlYy8UpSgFKUoBSlKAUpSgFKUoBSlKAVRO2j6Mb7aH+Y1e6onbR9GN9tD/Ma0YX60PErq/I/Aznsb+k4/spf5aus/B5MNm1mKajseH8NePGf/JWTvWHuOayfl3jJtJTKNQbQVBQ6SCSPPy2z99WFO0qUHOZh7RMxNasZ/KhiJOlRzJ21uly72e4aOHnRjxKqi1fSzfPuNS5htDIGCxGRhdbBLaK4ZfxEe698wji+s2fSugli8dtxAvFIhNq28tvZRE7Nt3luxDe4jaqHN2mvg4ecknJ8QTJwBuQd9gK6r9obsrIxm0spUjvSwIIxuD1rlxjjnRdNYd2d9W4p6vpe5vccIqim66urbJ8u+xU7K1MskcY6u6r/uIFadHzBBZ3E3DIv+nEa92k6ojs9yOpfIJKk7AVl0ExRlddmUhh7wcirxfCz4k4uxdrZXR0mVJlbSZB1dGA88ZxXa7VpcSS4l8lnZrlLk3blyOb2dUyp5LZr6p849F38y88QdYRI7zxwBGAuJI1i1yqq4Ze6AJRi2QG2BGD1qkcau4uK2t5dCIRz28gYEfn27tpVW9q7VL8Z4naXsc0CX0MMkjxNNI6SBZjGuAytjYHqQR186rPFuJW1paPY2shneVlaefBVSF3VEB3xnzridn4dpppPiZlbRq0ebfc/XzOrjKyaabWS2ve+i96d1tO72LfSY/Z5v4pW+1gXYt9Jj9nm/ilb7XV7S+t5HGwv0xSlK5pqFKUoBSlKAUpSgFKUoBSlKAUpSgFVHtMhV7WFGAZWvbNWB6FWmAIPvFW6qp2jf4e3/b7H+utXUPqR8SE/lZz/g74b0+RQ5+r/wDdR3GuXOC2Sq9xBbxBiQuoHLEdcKMk4yOg86ju0gzC6gYOyRrExiZSygXGWzuOpC4222J2O+Kt2vcbkuFsiH/6d4RJoCuAJjs2ZPmsRuukHK4bPUVdhZyrVuFnem+vW+39CtT4dJVbKzvby6netuZOXnYqbHuwFY6niGDpBOkaXJycYG25rl4Zx7l6ZirWiwf5p4wFO4GMq7Y9d/TrVfggjEetYoymjXlfNlGR1H78/CoPmeNFERCIkjZZtHXG2NwBt/299UYTtKGKrqioyV9L5lpZX1XL/wA6mzFdmyw9F1XNO2trPm7aM3GPkDhjKHW0gKEBgwGQVIyCDnBGN811f+VuC5x3Vpn01p/DVURdvc3HBbVnLytlDPpR0dolDgZVhlsHRlsYONXSuNL7gWneIg/osJyfiwYj99TnUnCTi5P+zLGkpxul6XE1zy2khiK2+oHBKxysmftACvxzUxwnlrgt2MwQW0vXZeuAcZ0k5xnzqgTcqWEz5tIL6bfIUGPuxv016HbH1vvqzWkdxwxRcDhlrFGGAOgL3vjOkDve8YjJOnp59AKvrVacY3hOV/T0K6dGo3ZxX59STg4Bb2nGbVbeFIVazuiwQYyQ8QBNXqqfLciXi9hIvzX4fcuM+jPCR+41cKz1m3lvvb8slC2thSlKoJilKUApSlAKUpQClKUApSlAKUpQCqp2meGyEvlFc2kp9yzpn+NWuozmXhXyq0uLfzkidR7GI8J+DYNWUpKM031IyV0z743wlbuB4WOMjKt10uDlHHuP3jI86wjmm0ZoTuQYZZNcYJKiQHu5CB65Ub+YFbXyXxb5VY20p+f3YV89RLH4JAf9SmqTxHkS4biF13IDwSjvnaY6EE0jtlFwrasKATt6ewVXOnUp1FVp/PB7bXV7OP6uaqFSnKLpVfkmt97PlIzLhXEkEfdSnAD6gdLNn1XYjA/7muncObqfwjBdgoHkAAAP3DNTfPPJM3DnV5WVlmeXSUzgY0nBJ6E6jt/l+774NZi1jaaU+FhGRsSQcHy8jlsV0cRUo4OLxVLWpPSMd/ibV7adbN9baWKMPCrjJLDzdoQ1lLbRXtfXpovHUttlxe5hVUjupQqqAAWEgwBgbSBse6uWTmG6bc3LZ9e7twfvEWartvxKWdJJIIGaNF1NJJ4FC6gpYYzqAJGcHYbmv2GCdXEjNrLaVaJEPmcDTgkswJ+I+FfGSp9oUtK1TLJ/Km7tvppe3nbkfVRfZ9XWlTUkvmaVkl11tfyuWW35hviyRpdvqkdEHeCHALsFBz3TEbkdBVij5FnnZTe3bSoDnu0LYP8AqOAvplUBwdiKptjIO9t2z4e/tzkdMd9Gc591bPW7sypOtRbqO7u1q30W62fmc3tWEaFZKkkk1fRLq9nuvIqUiA8at0UALDw6U4GwAeZEUY9ymrbVR5SPyi94le9U71LWI/5LceMj2GRj91W6u1W0aj0S/Zw4bXFKUqkmKUpQClKUApSlAKUpQClKUApSlAKUpQFP4KfkXErizO0N1qurf073YXMY9ucPj0Jq4VA848Ba6hDQnTdwOJrd/SVfzT/lYZU+/wBlR0/Ns0/DzdWkYM6tpmiZSzxOpxKgjyCXXqB57bHNaJLiJSXg/wAf39yC+F2HaYyG2jiZVYvOhAYA4EYZyw9OgX/X7ao/DuWJeIzpH3bfIkfM8mru8kDaNTg6iNiQB7Mg13JJLziDIcSSsAVRu67uNNZGpmbSF8gTk58OAK1LhvD0t4khQYRFAHqfUk+ZJySfUmuZSTqYhV2naCtG6a1e8rPp99eR1KkuBhnQTV5O8rNPTkrrr9vE/ILSOGFYgMQpGFwxLAIq43LdRj1rIrCV2urcWieJpy8QcO6xwBjgvpBOkIwX2FhvtmrHxvkW7luZXDpNFIcqZpHBQY3TTpI0+mPbsK4762u+EohiCv3rfjpkjaQoQMRRhPKP5xLEdWPzcirakJTqxbXwxea/VpaJJa+OmtrFdGcadKSjL4prLbom9W29PDpe50+d7GKC4IXYPF3sqAeFXZiMqOo1YYkeoz+caloOO3ltwsy3BJupSIrWJ0KyiSRisSuxPjbGGzgHAOcmuny/wme6u1ubhX0Kwld5U7oMyACJVUgbAgNsMeA771L8HP8AxO9+XHeyti8drnpLMfDLce1R81T7zU8FTWapWlGybWj027usn5216kMZU+CnRTu4rda78r9EvUn+WOCiytYbYHJRBqb9KQ+J2+LEn41KUpVkpOTbZkStoKUpXh6KUpQClKUApSlAKUpQClKUApSlAKUpQCqlx3g01tOeI2S63IAubboLhF6OvpMo6Hz6ew22lThNwZ41cjeA8wQ3sQlhfUM4ZTs8b+aOnVWFSVVrjfJoklN3aym0vcbyIMpKP0Zoujj29ffgV1I+d5LU6OJW7W/l8ohDS2z+3UBqjz6MPjVnDU9af9c/98v6I5rfMXCvl3CgkkAAEknYADqSfKqze9olqCI7ctezkZWKzHenfoWceFB7zt6V1By7dcRIbiDCG2zkWUDE6t9u/mHz/qrtXiotaz0Xr5L2hn5LU4ry/fjLtbWzMnDVOm4uRsZ8dYIT+iejP8PrXK0tEiRIo1CRooVVXYBQMACvq3t1jVURQiKAFVQFAA6AAdBXJUZzv8MdEvd2exjbV7ilKVWSFKUoBSlKAUpSgFKUoBSlKAUpSgFKpvaVzpLwyOB4kjcySMp7zVsAudtJFUzhXbrL3qi4t4+5JAYw6wyj9IBiQ2PTb31rp4OrUhnitCmVaEZZWbLSuO2uFkRZEYMjKGVhuCpGQQfTFclZC4UqidpfPs3C2thFHG/eiUnvNe2gpjGlh+kasPJ3G3vbKC6dVV5FYkJnSMOy7ZJPQVdKjONNVHsyCmnJx5k1X4ygggjIPXPpWX889qtzYXsltHDCyKsZBcSavEgY9GA86svZxzdLxO3lmlREZJjGBHqxgIjZOonfLGpywtSFNVHsRVWLllW5ZbSwjhBWONIwTkiNVQE+uAOtc9Ki+Z+KNa2lxcIAzxRM4DZwSB0OCDiqEnJ25ss2RKUrFbPtvu3kjQwW4DOinAl6MwB/P9tbPLKFUsxCqoJJJwABuST5DFXVsPOjZT5kIVIz+U+6VkXM3bgQzR2USlRkd9MD4vasYIwPax+FQ0HN/H7ga4hOUPQx2qafgTHv99XxwFVq8rLxZW8RC9lr4G7UrC5O0Ljdp4rhG0/+ottC/wC9Qv8AGtG7O+eG4pFKzxCJ4mRTpYsragTkAjI6dMn31Crg6lOOd2a7mShWjJ25lupSlYy4UpSgFKUoBSlKAUpSgMt7efyFp9tJ/JWNNGQASCARkE+YBIJHruCPhWy9vP5C0+2k/kqL4DyYOI8CTQB8piluGiPTPi8UZPo2PgQD619BhKypYeLlte33OdWpudRpdDl7G+d9JHDpm8JJMDHybq0Xx3K+3I8xWw15KBaN/NHRvarK6n7wQR94r0V2dc5jiVsCxAuY8LKvTJ/NkA9Gx8CCPKs3aOGyvix2e/7LMNVusjKT2+fPsfq3H8Yqu/Zd9FWf1H/qyVSO3z59j9W4/jFV37Lvoqz+o/8AVkqFX/ih4/snD68vD9GR9r30rP8AUg/pLV97Cv8AA3H7U39KKqF2vfSs/wBSD+ktX3sK/wADcftTf0oq1Yj/AIo+CKaX135mk1X+0D6Mvv2eT+FWCq/2gfRl9+zyfwri0fqR8Ubp/Kzzhwv8vD9tF/Otb12v3jR8LmCnGt4oyR+iz5YfEDHxrBeF/l4ftov51r0vzbwAX9pNak6S6+Fj+bIpDIT7MgZ9ma7WPko1acpbJ/owYZNwkkefuQHgHEbU3OnudZzrxp16W7stnbGvT1r0xXlLinCpbWV4JkMcqnBVv3EHzU+RHWp7lvtKvbEBEk72EdI5suAPRWzqX3A49lWYzCPEWnB8iNCsqfwyR6PZAQQRkHqDXQ4ZwCC1aV4IliMpUuE2UsuQDp6A7+VU/lrtktLkiOcG1lO2XOqMn7TbT/qA99X9WBAIOQehHpXDqU6lL4ZKx0IyjPVH7SlKpJilKUApSlAKUpQClKUBlvbz+QtPtpP5Kmexr6LT7ab+eobt5/IWn20n8lTPY19Fp9tN/PXUn/xR8f2ZV9d+BVe2TkjQx4jCvhYgTqB0Y7LL7jsD7cHzNUHlPmWTh9ylwm4HhdM4DxnGpff5g+RAr05dWyyo0bqGR1KsrbgqRgg/CvN3PfKLcNumi3MLZeFz5pnoT+kvQ/A+dasDXVWHBqe0U4im4S4kS2dtPEo7leGzxNqjkjnZT7CYtiPIjoR5EGtA7Lvoqz+o/wDVkrzs947RpEWJjRnZVP5pfTrx79I//E16J7Lvoqz+o/8AVkqvG0uFh4w6P9kqE89Ry7jI+176Vn+pB/SWr72Ff4K4/aj/AEoqqXbbwsx3yT48E0K4P+ePwsP9pQ/GpTsM4+iNPZuwDSESx5/OIXS6j24CnHoD6VZWWfBLLyS9CMPhru5sVV/tA+jL79nk/hVgqjdr3H0t7CSHUO9uMIq+ejIMjY9ANvewrj4eLlVil1NtR2i2zCeF/l4ftov51r1fXmHkvhhub+1iAzmZGb2Ih1uf9qmvR3GOPQ2gjadxGkkgjDN80OVZhqb80YU7mun2p8U4xW5kwmkW2fHHOWra9TRcQrIB0J2ZfquN1+BrNuO9hXVrS490dwP3CVR/FfjWtRyBgGBBUjIIOQR6g+dfVc6liatL5X5GqdKE90eVuNcBnspO6uImjfqM4IYeqsNmHurQuxnnJ1mHDpGLROrGHO+h1BYoP8pUE48iPbU3253EXySBGwZzMGQfnBArBz9XdR78elZ72XWrScUtdI+azu3sVY2yfvIHxrtuaxOFcprk/TmYMvCrJRZ6OpSlfOHTFKUoBSlKAUpSgFKUoCg9rfLFzfxWyW8feMkjsw1ImAUwPnEZ3qT7M+CTWdgkE6aJRJKSupW2ZsjdSRVrpV7rydJUuRXw1nzioDnXlNOJWzQthZB4onxnRIP/AInoR6H1Aqfr81eXnVUJOElKO6JtJqzPPEvZHxNWIFurAHqssWD7RlgfvFbRyFwuS14fbQTLolRWDLlWwTI5G4JB2IqwUrVXxk68VGSRVToRpu6IbmrleLiMBglyN9SOvzkcDZh/AjzBrEuM9lnELR9UcZnVTlZLc5bbcHR89T7s++vQpOK/EcMAQQQRkEbgg9CDXmHxdSgrLVdGKlGNTV7mAR80cdjHd5u/Tx25Zv8Ac0Zb99dSLkrivEJe8khmZ2xmS6JjwPe++B6KPhXoylaF2hl1hBJlf8a/zSbKfyB2eR8MUuzCW6cYZwMBV66EB3xnGSeuB06VydpXKkvEbRYYWQSJMsn4wkBgEddOQDg+L91WsHNftY+PPicRvUu4ccuXkeeouAca4ecRR3Ua+luTKh9ulCw+8VzNzVx4jRm7+Ftg/eIs1v8AX4Titn8/NrKmmyn+PbaTPOtvyHxW/k1yQy6mxmW7Ypt7dfiI9gFa9yF2fx8MRmLd7cuAHkxgBeuhB5LnqfPA9ABbaVTXxtSrHLsuiJ06EYO+7FKUrEXilKUApSlAKUpQClKUBT+fbJ5peHxxyGOUzzMjAnAljtpZI9Q811KMjzGa6PDeZw0t9dFhCws7JWV1eXurgS3UbRmNSGdhJ4cDdtvWrtcWEcjxSMuXiZmjOSNLMjIxwDg+FiN/WujNyraubhmhGbnu++ILDWY90bY+Fgd8rg53rVGrDKoyXu936FTi73XvQqHE+YruSz4kned1JbpE4kMEkDtHKr+HR3mY2BXZ8nbyzUrxXjDWczySJHNLFwy4lMiRmNm0TLiMZZtKHbI33GfZUzDypbIk6d2WE6hZu8eSQyABgNTMxJOGIzn09Bjmg4BCmDoLERNDmV3lJidtTIxdjqBPr7uleurT6af4hll1IOTjd1bPEk7Qy9/BcOvdRundywxiTG7trjI2zscgeu3xwnmO5DWL3DQmK7t3kIRGTuSkSy/PLnWCpOdhg+ypey5ZtYWIVPEYjGA8kkhWE7FEDsdCdNlx0HoK7X/AoMQDuwRAjJGCWIVGQRlcE+IFRjfNRdSn09PH+uR7ll1KtZc0TSyGJj3kE1pcSxv8mlth+LCY0a3YyIVfqQOgPnXLNn/l7br/AMJXGPZaipmx5QtYWDJGcrG0a6pJn0xNjMa6nOldhsOlSdvYpHEsCqBEqLGFPiGhV0hd85GNt69lVhdZVzXoFF8yv8aly/CMH510p2PVfkdwSfaOldGy5kuytvcOYTDLetbd2sbhtBnkhWTvC5GrKjw6cY881O8N5StbZ1kjiIZVKpqeWQRqeqxq7ERg+igeldheAwBEiEfgjl75RqbaXvGk1Zzk+NicHbevOJC1rX9v/BlkV2w46YXB0RR2z8RvoJSqlSH1MYpSc4yzIQx8y46V1f8AnG6k7hFXu2lt3usrby3JETylbdDGrgg6MFmJ67ADO1pueW7eSGW3eINDLI0jqS/ikZ9ZbOcg6t9jX7xDl6Cfuy6ENGCqNE8kLKpxlQ8bA6TgbZxsK9VSne7Xv3+DzLLqQljx28nnt4dCW+bSO4mWRGZw/elGjXxDAONienoc7R0nMMsltOLlYzcJNZ6rWSB1EQe6RAwYuRMvmrr5pn2C423B4o2V1TDrCsIJZie6U5C7nffzO/trqRcpWyh17tm1mLUZJZpGIhfXGut3LBVbcAHFFVp326fcZZdSA+WXqT8WZJUlMKxNHE0b4P4rvAi/jfCSuQcDdiDt0qc4Jx03c0xjwbVI4NLYOWlkTvm3zjAjeLbHVjXYueDqsj3USA3RQL4pZY43xsutVyDgEgNpJFcfK3ARZWyQeEtlmcqMKZHYs2Ad9IzpGfJRXkpwlG/PT/ft6nqTTJelKVmLBSlKAUpSgFKUoBSlKAUpSgFU6Pmu4MS32mH5G1yIu60v3wjaf5OJO81aS2rB0aem2rNXGodeUrYS97obaXvhH3kndCbOe9EGrQHzvnHXfrvVtOUF8y9++ZGSb2Ijli0lPEOIyymFmWSOMssTK+Pk8LKquznSmDuvmxJ26V17i2+TcQ766iaWOa4jW3uElfEBZVRIHg1AKpYHxAEEtvVutuHpG8sijDysruck5ZUWMHB6eFQNvSulLyxA84uGEjuriRVeaZo1kAwHWEtoDD3bdetWKsszb6W9+/Ihk08yv2nG5VEENvHDGZ7/AIjGSwkKqInmYyaQ4LMdGSMjJP5vlzRc03DaLYCIXbXs9sZCr90FhjMrSiPVqyUwAmrqTvgVPQ8vQI0bKhBjlnlXxNtJPr709d8622PTO1dHjPLatGRFAsjtc/KDrnlgYSFdJkjmQMyNsBgYGCalnpye3vX/AAZZI6C80zLHcrK8KTxXa2yFIp5hITFHL4YFbWzkMTpB2xuTgk8EHOFzJHCqpEJ3v5LRjIksa4WJ5BJ3RbUpwB4CfUZ3BHb4PyQoikWcaXe6NyvcSzZifu1jGmckO7FQSzHqXbavu/5HiIt0jBWJbxrmXVLLrLGGRNayZLa9ZRs5G4JznrLNRvb3seWmdduarlWe0Kwtdi7it1kAdYtMkBuBIY9RbIRWGgNucbgGvm85quou+gKwvcx3FlGrAOkbpdvpViuosjAhsjJ6A+eKml5SthE0OhiGlEpdpJDKZhjEvfatYcYABB2Ax0r6h5Xt1XTpZszRzszySO7TRFSjNIxLNjSNicYGMYqGel09++R7ll1IHinNF3FK9ugSSWGCOR2W1upVlkkL6Y1WNj3K4T5zFtz02NW6yuDJHHIUKFkVij7MpZQSpHqM4+FdHiXLcM8glbvEl0aC8MssLNHnOhjGw1DJJGemTipJEwAB0AA9entqucoNKy15kopp6n1SlKpJilKUApSlAKUpQClKUApSlAKUpQClKUApSlAKUpQClKUApSlAKUpQClKUApSlAKUpQClKUA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3" name="AutoShape 14" descr="data:image/jpeg;base64,/9j/4AAQSkZJRgABAQAAAQABAAD/2wCEAAkGBhMQEREQExEVEhAVEhIVFhURFRMTGBYSFRQVFhUVGhMaGyYfGBojGhkZIC8gIyc1OC4sFx8zQTAtNSYrLCkBCQoKDgwOGg8PGjYkHyQsNDUqLCsvLyw0NC8sMC0sMCosLSosLiwpLy8sMDA0NCwsLy8tLC8yKSksLDQsLCwvMP/AABEIAQIAwwMBIgACEQEDEQH/xAAcAAEAAwADAQEAAAAAAAAAAAAABQYHAwQIAgH/xABHEAACAQMCAwUDBgwEBAcAAAABAgMABBESIQUGMQcTIkFRYXGBFDI1cnORFyMzQlJUdKGxsrPSNGKCkhUWJNFDU2TBwuHw/8QAGgEBAAMBAQEAAAAAAAAAAAAAAAIDBAUBBv/EADARAAIBAgQDBgYDAQEAAAAAAAABAgMRBBIhMRNBUQVhcYGh8CIyM7HB0RSR4TTx/9oADAMBAAIRAxEAPwDcaUpQClKUApSlAKUpQClKUApSlAKUpQClKUApSlAKUpQClKUApSlAKUpQClKUApSlAKUpQClKUApSlAKUpQClKUApSlAKUpQClKUApSlAKUpQClKUApSlAKUpQClKUAqH5p5lj4dbm5kR3QOq4j05yxwOpAqYqidtH0Y320P8xq6hBTqRi9myFRuMW0dD8O1p+r3H3Rf30/Dtafq9x90X99Zv2dcBivb1YJgTGUc+E6TlRkb1dX5UsNZi/wCHy5yRhLyzaX3iLvt/dnNb6sMPTqOCg3bfVflopp8SUFJySv3P8Ik/w7Wn6vcfdF/fT8O1p+r3H3Rf310ZuzSyt+9dop7gLLoAEsMSqNCvl3dlAG+P/auKTkqxltrmVbVomiiZ1ZbmCZCQDt+Lcn7wKo4mFy51TlZd6+2Yt4VXNkzq/g/0Sf4drT9XuPui/vp+Ha0/V7j7ov76xCrTyhwqHup764TvY4dKpCP/ABJW6A430gbmt+Jw2Gw9PPJPuV92zLQnVrTyJmjfh1tP1e4+6L++n4drT9XuPui/vqk2fOcdxIILmwg+TsdJ7iPQ8QO2oMOuPbVb5n4L8jupbfOoK3hPqhGVP3GqKFGlOpwqkMsrXXxX08V9i6tnhDiQlmV7bWNy5V7T7fiM/wAnjilR9DPmTu8YXGRsxOd6uVYF2LfSY/Z5v4pW+1lxtGNGpljtY9oTc4XYpSlYy8UpSgFKUoBSlKAUpSgFKUoBSlKAVRO2j6Mb7aH+Y1e6onbR9GN9tD/Ma0YX60PErq/I/Aznsb+k4/spf5aus/B5MNm1mKajseH8NePGf/JWTvWHuOayfl3jJtJTKNQbQVBQ6SCSPPy2z99WFO0qUHOZh7RMxNasZ/KhiJOlRzJ21uly72e4aOHnRjxKqi1fSzfPuNS5htDIGCxGRhdbBLaK4ZfxEe698wji+s2fSugli8dtxAvFIhNq28tvZRE7Nt3luxDe4jaqHN2mvg4ecknJ8QTJwBuQd9gK6r9obsrIxm0spUjvSwIIxuD1rlxjjnRdNYd2d9W4p6vpe5vccIqim66urbJ8u+xU7K1MskcY6u6r/uIFadHzBBZ3E3DIv+nEa92k6ojs9yOpfIJKk7AVl0ExRlddmUhh7wcirxfCz4k4uxdrZXR0mVJlbSZB1dGA88ZxXa7VpcSS4l8lnZrlLk3blyOb2dUyp5LZr6p849F38y88QdYRI7zxwBGAuJI1i1yqq4Ze6AJRi2QG2BGD1qkcau4uK2t5dCIRz28gYEfn27tpVW9q7VL8Z4naXsc0CX0MMkjxNNI6SBZjGuAytjYHqQR186rPFuJW1paPY2shneVlaefBVSF3VEB3xnzridn4dpppPiZlbRq0ebfc/XzOrjKyaabWS2ve+i96d1tO72LfSY/Z5v4pW+1gXYt9Jj9nm/ilb7XV7S+t5HGwv0xSlK5pqFKUoBSlKAUpSgFKUoBSlKAUpSgFVHtMhV7WFGAZWvbNWB6FWmAIPvFW6qp2jf4e3/b7H+utXUPqR8SE/lZz/g74b0+RQ5+r/wDdR3GuXOC2Sq9xBbxBiQuoHLEdcKMk4yOg86ju0gzC6gYOyRrExiZSygXGWzuOpC4222J2O+Kt2vcbkuFsiH/6d4RJoCuAJjs2ZPmsRuukHK4bPUVdhZyrVuFnem+vW+39CtT4dJVbKzvby6netuZOXnYqbHuwFY6niGDpBOkaXJycYG25rl4Zx7l6ZirWiwf5p4wFO4GMq7Y9d/TrVfggjEetYoymjXlfNlGR1H78/CoPmeNFERCIkjZZtHXG2NwBt/299UYTtKGKrqioyV9L5lpZX1XL/wA6mzFdmyw9F1XNO2trPm7aM3GPkDhjKHW0gKEBgwGQVIyCDnBGN811f+VuC5x3Vpn01p/DVURdvc3HBbVnLytlDPpR0dolDgZVhlsHRlsYONXSuNL7gWneIg/osJyfiwYj99TnUnCTi5P+zLGkpxul6XE1zy2khiK2+oHBKxysmftACvxzUxwnlrgt2MwQW0vXZeuAcZ0k5xnzqgTcqWEz5tIL6bfIUGPuxv016HbH1vvqzWkdxwxRcDhlrFGGAOgL3vjOkDve8YjJOnp59AKvrVacY3hOV/T0K6dGo3ZxX59STg4Bb2nGbVbeFIVazuiwQYyQ8QBNXqqfLciXi9hIvzX4fcuM+jPCR+41cKz1m3lvvb8slC2thSlKoJilKUApSlAKUpQClKUApSlAKUpQCqp2meGyEvlFc2kp9yzpn+NWuozmXhXyq0uLfzkidR7GI8J+DYNWUpKM031IyV0z743wlbuB4WOMjKt10uDlHHuP3jI86wjmm0ZoTuQYZZNcYJKiQHu5CB65Ub+YFbXyXxb5VY20p+f3YV89RLH4JAf9SmqTxHkS4biF13IDwSjvnaY6EE0jtlFwrasKATt6ewVXOnUp1FVp/PB7bXV7OP6uaqFSnKLpVfkmt97PlIzLhXEkEfdSnAD6gdLNn1XYjA/7muncObqfwjBdgoHkAAAP3DNTfPPJM3DnV5WVlmeXSUzgY0nBJ6E6jt/l+774NZi1jaaU+FhGRsSQcHy8jlsV0cRUo4OLxVLWpPSMd/ibV7adbN9baWKMPCrjJLDzdoQ1lLbRXtfXpovHUttlxe5hVUjupQqqAAWEgwBgbSBse6uWTmG6bc3LZ9e7twfvEWartvxKWdJJIIGaNF1NJJ4FC6gpYYzqAJGcHYbmv2GCdXEjNrLaVaJEPmcDTgkswJ+I+FfGSp9oUtK1TLJ/Km7tvppe3nbkfVRfZ9XWlTUkvmaVkl11tfyuWW35hviyRpdvqkdEHeCHALsFBz3TEbkdBVij5FnnZTe3bSoDnu0LYP8AqOAvplUBwdiKptjIO9t2z4e/tzkdMd9Gc591bPW7sypOtRbqO7u1q30W62fmc3tWEaFZKkkk1fRLq9nuvIqUiA8at0UALDw6U4GwAeZEUY9ymrbVR5SPyi94le9U71LWI/5LceMj2GRj91W6u1W0aj0S/Zw4bXFKUqkmKUpQClKUApSlAKUpQClKUApSlAKUpQFP4KfkXErizO0N1qurf073YXMY9ucPj0Jq4VA848Ba6hDQnTdwOJrd/SVfzT/lYZU+/wBlR0/Ns0/DzdWkYM6tpmiZSzxOpxKgjyCXXqB57bHNaJLiJSXg/wAf39yC+F2HaYyG2jiZVYvOhAYA4EYZyw9OgX/X7ao/DuWJeIzpH3bfIkfM8mru8kDaNTg6iNiQB7Mg13JJLziDIcSSsAVRu67uNNZGpmbSF8gTk58OAK1LhvD0t4khQYRFAHqfUk+ZJySfUmuZSTqYhV2naCtG6a1e8rPp99eR1KkuBhnQTV5O8rNPTkrrr9vE/ILSOGFYgMQpGFwxLAIq43LdRj1rIrCV2urcWieJpy8QcO6xwBjgvpBOkIwX2FhvtmrHxvkW7luZXDpNFIcqZpHBQY3TTpI0+mPbsK4762u+EohiCv3rfjpkjaQoQMRRhPKP5xLEdWPzcirakJTqxbXwxea/VpaJJa+OmtrFdGcadKSjL4prLbom9W29PDpe50+d7GKC4IXYPF3sqAeFXZiMqOo1YYkeoz+caloOO3ltwsy3BJupSIrWJ0KyiSRisSuxPjbGGzgHAOcmuny/wme6u1ubhX0Kwld5U7oMyACJVUgbAgNsMeA771L8HP8AxO9+XHeyti8drnpLMfDLce1R81T7zU8FTWapWlGybWj027usn5216kMZU+CnRTu4rda78r9EvUn+WOCiytYbYHJRBqb9KQ+J2+LEn41KUpVkpOTbZkStoKUpXh6KUpQClKUApSlAKUpQClKUApSlAKUpQCqlx3g01tOeI2S63IAubboLhF6OvpMo6Hz6ew22lThNwZ41cjeA8wQ3sQlhfUM4ZTs8b+aOnVWFSVVrjfJoklN3aym0vcbyIMpKP0Zoujj29ffgV1I+d5LU6OJW7W/l8ohDS2z+3UBqjz6MPjVnDU9af9c/98v6I5rfMXCvl3CgkkAAEknYADqSfKqze9olqCI7ctezkZWKzHenfoWceFB7zt6V1By7dcRIbiDCG2zkWUDE6t9u/mHz/qrtXiotaz0Xr5L2hn5LU4ry/fjLtbWzMnDVOm4uRsZ8dYIT+iejP8PrXK0tEiRIo1CRooVVXYBQMACvq3t1jVURQiKAFVQFAA6AAdBXJUZzv8MdEvd2exjbV7ilKVWSFKUoBSlKAUpSgFKUoBSlKAUpSgFKpvaVzpLwyOB4kjcySMp7zVsAudtJFUzhXbrL3qi4t4+5JAYw6wyj9IBiQ2PTb31rp4OrUhnitCmVaEZZWbLSuO2uFkRZEYMjKGVhuCpGQQfTFclZC4UqidpfPs3C2thFHG/eiUnvNe2gpjGlh+kasPJ3G3vbKC6dVV5FYkJnSMOy7ZJPQVdKjONNVHsyCmnJx5k1X4ygggjIPXPpWX889qtzYXsltHDCyKsZBcSavEgY9GA86svZxzdLxO3lmlREZJjGBHqxgIjZOonfLGpywtSFNVHsRVWLllW5ZbSwjhBWONIwTkiNVQE+uAOtc9Ki+Z+KNa2lxcIAzxRM4DZwSB0OCDiqEnJ25ss2RKUrFbPtvu3kjQwW4DOinAl6MwB/P9tbPLKFUsxCqoJJJwABuST5DFXVsPOjZT5kIVIz+U+6VkXM3bgQzR2USlRkd9MD4vasYIwPax+FQ0HN/H7ga4hOUPQx2qafgTHv99XxwFVq8rLxZW8RC9lr4G7UrC5O0Ljdp4rhG0/+ottC/wC9Qv8AGtG7O+eG4pFKzxCJ4mRTpYsragTkAjI6dMn31Crg6lOOd2a7mShWjJ25lupSlYy4UpSgFKUoBSlKAUpSgMt7efyFp9tJ/JWNNGQASCARkE+YBIJHruCPhWy9vP5C0+2k/kqL4DyYOI8CTQB8piluGiPTPi8UZPo2PgQD619BhKypYeLlte33OdWpudRpdDl7G+d9JHDpm8JJMDHybq0Xx3K+3I8xWw15KBaN/NHRvarK6n7wQR94r0V2dc5jiVsCxAuY8LKvTJ/NkA9Gx8CCPKs3aOGyvix2e/7LMNVusjKT2+fPsfq3H8Yqu/Zd9FWf1H/qyVSO3z59j9W4/jFV37Lvoqz+o/8AVkqFX/ih4/snD68vD9GR9r30rP8AUg/pLV97Cv8AA3H7U39KKqF2vfSs/wBSD+ktX3sK/wADcftTf0oq1Yj/AIo+CKaX135mk1X+0D6Mvv2eT+FWCq/2gfRl9+zyfwri0fqR8Ubp/Kzzhwv8vD9tF/Otb12v3jR8LmCnGt4oyR+iz5YfEDHxrBeF/l4ftov51r0vzbwAX9pNak6S6+Fj+bIpDIT7MgZ9ma7WPko1acpbJ/owYZNwkkefuQHgHEbU3OnudZzrxp16W7stnbGvT1r0xXlLinCpbWV4JkMcqnBVv3EHzU+RHWp7lvtKvbEBEk72EdI5suAPRWzqX3A49lWYzCPEWnB8iNCsqfwyR6PZAQQRkHqDXQ4ZwCC1aV4IliMpUuE2UsuQDp6A7+VU/lrtktLkiOcG1lO2XOqMn7TbT/qA99X9WBAIOQehHpXDqU6lL4ZKx0IyjPVH7SlKpJilKUApSlAKUpQClKUBlvbz+QtPtpP5Kmexr6LT7ab+eobt5/IWn20n8lTPY19Fp9tN/PXUn/xR8f2ZV9d+BVe2TkjQx4jCvhYgTqB0Y7LL7jsD7cHzNUHlPmWTh9ylwm4HhdM4DxnGpff5g+RAr05dWyyo0bqGR1KsrbgqRgg/CvN3PfKLcNumi3MLZeFz5pnoT+kvQ/A+dasDXVWHBqe0U4im4S4kS2dtPEo7leGzxNqjkjnZT7CYtiPIjoR5EGtA7Lvoqz+o/wDVkrzs947RpEWJjRnZVP5pfTrx79I//E16J7Lvoqz+o/8AVkqvG0uFh4w6P9kqE89Ry7jI+176Vn+pB/SWr72Ff4K4/aj/AEoqqXbbwsx3yT48E0K4P+ePwsP9pQ/GpTsM4+iNPZuwDSESx5/OIXS6j24CnHoD6VZWWfBLLyS9CMPhru5sVV/tA+jL79nk/hVgqjdr3H0t7CSHUO9uMIq+ejIMjY9ANvewrj4eLlVil1NtR2i2zCeF/l4ftov51r1fXmHkvhhub+1iAzmZGb2Ih1uf9qmvR3GOPQ2gjadxGkkgjDN80OVZhqb80YU7mun2p8U4xW5kwmkW2fHHOWra9TRcQrIB0J2ZfquN1+BrNuO9hXVrS490dwP3CVR/FfjWtRyBgGBBUjIIOQR6g+dfVc6liatL5X5GqdKE90eVuNcBnspO6uImjfqM4IYeqsNmHurQuxnnJ1mHDpGLROrGHO+h1BYoP8pUE48iPbU3253EXySBGwZzMGQfnBArBz9XdR78elZ72XWrScUtdI+azu3sVY2yfvIHxrtuaxOFcprk/TmYMvCrJRZ6OpSlfOHTFKUoBSlKAUpSgFKUoCg9rfLFzfxWyW8feMkjsw1ImAUwPnEZ3qT7M+CTWdgkE6aJRJKSupW2ZsjdSRVrpV7rydJUuRXw1nzioDnXlNOJWzQthZB4onxnRIP/AInoR6H1Aqfr81eXnVUJOElKO6JtJqzPPEvZHxNWIFurAHqssWD7RlgfvFbRyFwuS14fbQTLolRWDLlWwTI5G4JB2IqwUrVXxk68VGSRVToRpu6IbmrleLiMBglyN9SOvzkcDZh/AjzBrEuM9lnELR9UcZnVTlZLc5bbcHR89T7s++vQpOK/EcMAQQQRkEbgg9CDXmHxdSgrLVdGKlGNTV7mAR80cdjHd5u/Tx25Zv8Ac0Zb99dSLkrivEJe8khmZ2xmS6JjwPe++B6KPhXoylaF2hl1hBJlf8a/zSbKfyB2eR8MUuzCW6cYZwMBV66EB3xnGSeuB06VydpXKkvEbRYYWQSJMsn4wkBgEddOQDg+L91WsHNftY+PPicRvUu4ccuXkeeouAca4ecRR3Ua+luTKh9ulCw+8VzNzVx4jRm7+Ftg/eIs1v8AX4Titn8/NrKmmyn+PbaTPOtvyHxW/k1yQy6mxmW7Ypt7dfiI9gFa9yF2fx8MRmLd7cuAHkxgBeuhB5LnqfPA9ABbaVTXxtSrHLsuiJ06EYO+7FKUrEXilKUApSlAKUpQClKUBT+fbJ5peHxxyGOUzzMjAnAljtpZI9Q811KMjzGa6PDeZw0t9dFhCws7JWV1eXurgS3UbRmNSGdhJ4cDdtvWrtcWEcjxSMuXiZmjOSNLMjIxwDg+FiN/WujNyraubhmhGbnu++ILDWY90bY+Fgd8rg53rVGrDKoyXu936FTi73XvQqHE+YruSz4kned1JbpE4kMEkDtHKr+HR3mY2BXZ8nbyzUrxXjDWczySJHNLFwy4lMiRmNm0TLiMZZtKHbI33GfZUzDypbIk6d2WE6hZu8eSQyABgNTMxJOGIzn09Bjmg4BCmDoLERNDmV3lJidtTIxdjqBPr7uleurT6af4hll1IOTjd1bPEk7Qy9/BcOvdRundywxiTG7trjI2zscgeu3xwnmO5DWL3DQmK7t3kIRGTuSkSy/PLnWCpOdhg+ypey5ZtYWIVPEYjGA8kkhWE7FEDsdCdNlx0HoK7X/AoMQDuwRAjJGCWIVGQRlcE+IFRjfNRdSn09PH+uR7ll1KtZc0TSyGJj3kE1pcSxv8mlth+LCY0a3YyIVfqQOgPnXLNn/l7br/AMJXGPZaipmx5QtYWDJGcrG0a6pJn0xNjMa6nOldhsOlSdvYpHEsCqBEqLGFPiGhV0hd85GNt69lVhdZVzXoFF8yv8aly/CMH510p2PVfkdwSfaOldGy5kuytvcOYTDLetbd2sbhtBnkhWTvC5GrKjw6cY881O8N5StbZ1kjiIZVKpqeWQRqeqxq7ERg+igeldheAwBEiEfgjl75RqbaXvGk1Zzk+NicHbevOJC1rX9v/BlkV2w46YXB0RR2z8RvoJSqlSH1MYpSc4yzIQx8y46V1f8AnG6k7hFXu2lt3usrby3JETylbdDGrgg6MFmJ67ADO1pueW7eSGW3eINDLI0jqS/ikZ9ZbOcg6t9jX7xDl6Cfuy6ENGCqNE8kLKpxlQ8bA6TgbZxsK9VSne7Xv3+DzLLqQljx28nnt4dCW+bSO4mWRGZw/elGjXxDAONienoc7R0nMMsltOLlYzcJNZ6rWSB1EQe6RAwYuRMvmrr5pn2C423B4o2V1TDrCsIJZie6U5C7nffzO/trqRcpWyh17tm1mLUZJZpGIhfXGut3LBVbcAHFFVp326fcZZdSA+WXqT8WZJUlMKxNHE0b4P4rvAi/jfCSuQcDdiDt0qc4Jx03c0xjwbVI4NLYOWlkTvm3zjAjeLbHVjXYueDqsj3USA3RQL4pZY43xsutVyDgEgNpJFcfK3ARZWyQeEtlmcqMKZHYs2Ad9IzpGfJRXkpwlG/PT/ft6nqTTJelKVmLBSlKAUpSgFKUoBSlKAUpSgFU6Pmu4MS32mH5G1yIu60v3wjaf5OJO81aS2rB0aem2rNXGodeUrYS97obaXvhH3kndCbOe9EGrQHzvnHXfrvVtOUF8y9++ZGSb2Ijli0lPEOIyymFmWSOMssTK+Pk8LKquznSmDuvmxJ26V17i2+TcQ766iaWOa4jW3uElfEBZVRIHg1AKpYHxAEEtvVutuHpG8sijDysruck5ZUWMHB6eFQNvSulLyxA84uGEjuriRVeaZo1kAwHWEtoDD3bdetWKsszb6W9+/Ihk08yv2nG5VEENvHDGZ7/AIjGSwkKqInmYyaQ4LMdGSMjJP5vlzRc03DaLYCIXbXs9sZCr90FhjMrSiPVqyUwAmrqTvgVPQ8vQI0bKhBjlnlXxNtJPr709d8622PTO1dHjPLatGRFAsjtc/KDrnlgYSFdJkjmQMyNsBgYGCalnpye3vX/AAZZI6C80zLHcrK8KTxXa2yFIp5hITFHL4YFbWzkMTpB2xuTgk8EHOFzJHCqpEJ3v5LRjIksa4WJ5BJ3RbUpwB4CfUZ3BHb4PyQoikWcaXe6NyvcSzZifu1jGmckO7FQSzHqXbavu/5HiIt0jBWJbxrmXVLLrLGGRNayZLa9ZRs5G4JznrLNRvb3seWmdduarlWe0Kwtdi7it1kAdYtMkBuBIY9RbIRWGgNucbgGvm85quou+gKwvcx3FlGrAOkbpdvpViuosjAhsjJ6A+eKml5SthE0OhiGlEpdpJDKZhjEvfatYcYABB2Ax0r6h5Xt1XTpZszRzszySO7TRFSjNIxLNjSNicYGMYqGel09++R7ll1IHinNF3FK9ugSSWGCOR2W1upVlkkL6Y1WNj3K4T5zFtz02NW6yuDJHHIUKFkVij7MpZQSpHqM4+FdHiXLcM8glbvEl0aC8MssLNHnOhjGw1DJJGemTipJEwAB0AA9entqucoNKy15kopp6n1SlKpJilKUApSlAKUpQClKUApSlAKUpQClKUApSlAKUpQClKUApSlAKUpQClKUApSlAKUpQClKUApSlAKUpQClKUApSlAKUpQClKUApSlAKUpQClKUApSlAKUpQClKUApSlAKUpQClKUApSlAKUpQClKUApSlAKUpQClKUApSlAKUpQClKUApSlAKUpQH/2Q=="/>
          <p:cNvSpPr>
            <a:spLocks noChangeAspect="1" noChangeArrowheads="1"/>
          </p:cNvSpPr>
          <p:nvPr/>
        </p:nvSpPr>
        <p:spPr bwMode="auto">
          <a:xfrm>
            <a:off x="6254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1" name="AutoShape 17" descr="data:image/jpeg;base64,/9j/4AAQSkZJRgABAQAAAQABAAD/2wCEAAkGBhQSERUSExQWFBUVGBcVFxgXFhcYHBIZFRQVFhgVFRgYICYeGBkjGhoYHy8gIycpLCwwFiExNTAqNSYrLCkBCQoKDgwOGg8PGiwkHyQsNC8wLC41LC8sKSosLCwsLTEsLy00LCosMDM1KTEqLDAsLC8uLCouKjQvLCwsLCwsNf/AABEIAOEA4QMBIgACEQEDEQH/xAAcAAEAAgMBAQEAAAAAAAAAAAAABQYEBwgDAgH/xABFEAACAQMCAwUFBQYDBgYDAAABAgMABBESIQUGMRMiQVFhBxQycYFCUpGhsSMzYnKCkkOishVTY7PB0Rc0g5Ph8URzwv/EABoBAQADAQEBAAAAAAAAAAAAAAACAwQFAQb/xAA5EQABAwEFBAoABAYDAQAAAAABAAIDEQQSITFBUWFxkQUTIjKBobHB0fAjUnLhFDNCQ2LxJJKyFf/aAAwDAQACEQMRAD8A3jSlKIlKUoiUpSiJSlKIlK+XkAGSQAOpPhVP5p9p1rZjDOC3gOrH5IN8epwPWqpJmsIBxJyAxJ8FNsbnZK4k1h3HGIk6uNvLfH4Vz7zF7bLmckQgRr5t3j9FHcH11VVoBf8AEnKqZrgjcqG2UeZGQqirW2a1SCtAwf5YnkMPNTpG3M14ffZdHX3tKsotmmQHyLoPyzn8qiJfbVYD/EU/3n9ErnleEHsHn1xgJIsWnJLMzBiNOAVK4VjnPh6jOBWhvRbz3pj4Bo9QV5fZo3zP7LpSP22WB/xFH/uD9UqVsfadZS7LMmfSRM/gSD+VcrUr09FPHdmPiGn2C9vs1b6rsi343C/Rxv57Z+WdjWaDXG1hxmaA5ileP+ViAfmOhq68ve2e7gIEmJV8xhG/Adw/gPnWd9ktcWgeN2B5Go80pG7I044/eS6VpVF5T9q9teYXVpf7p2b+3x+ak1d4pgwBUgg+IqhkzXG7kRocCPBQdG5uJy2r7pSlXKCUpSiJSlKIlKUoiUpSiJSlKIlKUoiUpSiJWDxbjEduheRgAATuQNh1JJ2A9TXjzBx+O0iaSRgMAnfoAPE+n69BXNPPXP8ALxCQjJWEHZfF8dGfH5L0Hz3qtoknf1UOmbtG/J2DmrWsAF5+Wzb+ysvPXtlknJjtTpXp2mP+Wp6fzHfyAqh8O4b7x2s0swRI9LSO2p3bW2kaEG7tnzIAyMkVJ2fJqzcNku4JRNNCwaaFQQYYSrd/DDv79SuwAPWqwGP49fXxrtWWyxQAiPPUnM8ftFF8hf8ACt3O3A4LEi3SMya0inhu9ZzMrjcaPgCbnYd4FRkkGq3wjisltPHPC2mSNgyn18j5gjII8QTVjuuYYJuEw285c3NvJIICiggQsFOiVmxtqzjTkjQNhUBwvgM9ycQxPJ6gbD5sdh+NXX2sYTKaDaclAAnAK2+0e3Uw2t1BCYoLsPcuu+lJ30I6A4wF7mV/nbG2wodWqbk9l3u723iIGNLSGVwBsBpXPT515/7H4cvxX0jfyWzY+hY1kjt8IFG1dwa4jnSit6lwzw8QoW2vlWGWMxI7SaNMjatUOhsns8HHeGxyKw6s3+yOHHpfSL/NbN//ACa/RyWsn/l722mPgpYxMfkH/wC9T/8AoQN715vFrgOdKJ1LtKHxClWlFjwa2mt8LcXsk2uYDvxxwto7KNuqZOCSME7+FYs9j7zwd72UDtoblYRJgAzo6A6Xx8bqTkMd8HB6CsOeG7s4Tb3VuXty/aBXzpV8Y1xSxnukjYjODtkHArE41zW88EVsqJBbwkssUerBduskjMSzvudz0zsKsjIkF6MgiuYNcFWWkGhUNHnI05zkYx1z4Yxvmticke1+a2YJcEyR7DX1Yfzj7Y9fi9T0qP8AZ9y4gJ4jefs7W2KsNWV94mJBijU4zjOGJGdvTOI/m9wzytcRpDdmUPphKGPs5AznXoyode5gg5IYlt96haYIrSbjxlkRmDuPqpMkLcl05wLmGK6jV42ByM7HII8wfEfp41KVyXydzrNYShlJaMnLJn/Mnk35HofTpjlTmmK9hWSNgcjPz8Dt4EHYjwrjPbJZniObGuTtu47D66bFNzQ4XmeI2fspylKVYqUpSlESlKURKUpREpSlESlKURKx769WJC7eH5nwFZFaY9t3O+lfdIm7zghiPBM4Y/NjlfkG86pkLiRHH3nYDdtPgrI2gmpyCo/tG53fiFx2UZLRBsKF/wAZ84BA8V8FH16mqvxThaw6QJo5W3Dqmr9kwO6liArj+JSRkH0JxbS6aKRJE2ZGV1PXBVgw2+YrYXCOe7hw4sbbh9kR35nxGpKn4j+2beMeKqCRkY613YoRZYwyMYanadp4qL3lxqVTuVuY5bG5S4iOCDhgd1kQ41I4HVSP0BG4rK4tDHe3rjh9syI7Eqmc7ZPePhGvpnC9MmvxuG+/38otlVI2d3zjSkUeclyPsr5D1ArL4vx5IIja2ORF8Ms+MNcsOoDfZTyA/wDuueciQRwiryNcmja72GZ4YqTGCl52XqvprWzsdpcXtyOqKcQxHydushHl0+VRvFecLmcaWk0R9BHEOzQDy0r1+uahazIuEStE0wQlFKgnx73TA6kdNx5igssUZEk5vO2u27hkPDHepGRxwbgN3usOlK/QhOSAduvp866OAVK/KV+hDjONh19PnX5RFLcJ5rubbaOU6PFG76EeRVtvwxUsr2V9sQLG4PQj9xIfUdYj+XzqvWfCpZVdkUkIpcnpsDg4z8R9BWKykHB2PrXPfZYZHkxG68atz8RkfFWiRwFDiN6m+OG8t4xY3Bbs0btI1J1KDgrqib7pB6Db0BzUI7kkkkknck7kk+JNWTgfMatH7pdq0tv9kjd7Y/fjPXSPFf8A6MdzDy+1rIFJDxuNcUi/DKh6EevTI8Pwr2C0OD+pmADtCMncNh2j1COYKXm5eii6tHIXOj2E4OT2TEax10np2ijzHiPEbeVQVtxLRDLF2cbdro77IC8ehtX7JvsZ6HzFYlaJ4GWiMxyDA/ajeoNcWmoXZPCOKLcRLIpByB0ORuM5HmCNwfWs2tDexLnYo3ukjbAZTP3erL/T8Q9C3lW+Aa+dZfY50Uneb5jQ+PrVTkaBRzcj9ov2lKVaqkpSlESlKURKUpREpSlEUbzBxMQQPITjAO/lsST9ACfpXLsaScU4idnPaszYRdbJFGpbCL4sEXAHicedbe9u/HuztexU7yEJ9D3n/wAoA/rrRFhxKWBtcMjxNjGpGKnGQcZG+MgH6Vd0dGZHyT7OyPDPzw8Fc/ssDduPx93q6z8hpexq/DYpo2jdoZ4rqSNSrBVZWVm05JBOV8Nth41HiPBXhn931JJJlVIibWA7fYDDZmGQDjIztnarSntIFzEY+JW8d2UVzDKQUkVwvcVymNaFgoPTbzqP5RQQRzcQcA9iOzhB6NNINjj+Fd/r6VulmfBGXHE5AbScBiq2NvOovvmC5FlD/s+EjtGw13IPtNjIhB+6vj5/jXp7OuIjtHt5ArxyAMquNeJVOFZU+2cE5GxIHpVRlkLMWYkkkkk9SSckn61+wTsjK6kqykEEHBBByCDVb+jw6yuhJ7TsS7/Lb8bArOto8O0Gm5WzjHLMEcsyhn2WOWPJXCr2ojmMygBkwTnSBkCr1Z3iCOPstPZiKbQFkb93GVEuhtJIGdGO8caWGfKBsWtXj7VplMrYLYkAZ2OosHACO+DsSwwdyM4xWc3uJmViy7YAbEmwwM4bTseuABjHiPD4+1yuma1j7xLd26m77VbYxdNRTFVSbgFtJMgRsCWZ8FXAiEEaAtpZ8trBJXO4JBxWdz7cpBBHawgLqwZDo7N5BGMR9omAfH4j8RXONqk7xLMxs/axhgThWcMFwuARGwY41bZVc+JArXPEb55pGkdmcnxY6jgbAE4GcD0FdqwNfbJmPcTdj0Op0+7lRIRG0jCpUvyRxMRXIV8GKUGOVWOFYYJGc7Z1AY+ePGpzmbliEXBPfzKkxCoqoRMi61XsmAKRlem5z51Q62JwSe3mi7WecdrpwS0gWTbSAuohXbbJABIHQkVo6UY6zzC1MJFRQgbdD92KERvNuFTfLMqC3gWExkB1UFXcq0zRliQGVipK6wRnqVOB0NS4/wANt5pJJEPekeGNNL5USyM5kE7vuWwNRK7DIyB0qx3HuTaMlWKgEZ7Q6WySdwvdHjkajn8/q5SyYvmVMDGA0gAYZyTofZjjf4c+AzXztnnMMxlF8V+fP/a1PbeaG4YKO5mMVlYiKAANJ3O0K6XMbd5wGwO1XUMawAMMBUDyvxBJ4zw+4OI5DmBz/wDjynpj+BjsR6+tRHHeIGWXBcuqdxN8qFB+wNK6V8hgYqOBr6my9Hf8a689sm9e1B05fKyOm7dQMMqbl731i8MjxSDS6Eqw9R/08frVmsfZ8fdUu7q6gs45RmISameYfeWNAW0+u/njcZ+OYT73aRX3+IhFvcepA/ZyH5rsT548qy7jgF3xZopbZRMqwwwFe0Qe7GKJUZXVmBVSwZwcYOvzyBsgtDpYwXYEEh24j5zG5VSNunDJV94pLK4jkR0fBEkckZJSVQSMgkA4yCpBAI3BFdScm8bW6tY5FOQVBHyIyM+o3H9Nc5882EVrHbWSSpNLCJXndDlVkmZP2Snx0hPxbw6DYPsC49lHtyfgO38r5Yfgwb+6sHSLaXLQNt07wTh505lTj7TSzx5fst0UpSqVSlKUoiUpSiJSlKIlKV8SthSfIE/lXhNBVFzj7b+KdpfKmdkUt9XYj/Si1CXHKXdTUktuotxM08iO0crMiyYTSvdGG0jBbJHhnbx9o1xr4jP6aF/CNf8Armlh7SOIwnKXcuPusQ6j0COCoHoAK6HRzHNskd3UV8XY+6tn/mHdhywUVeWMawQyo7FpDIrqVA0mPR3lYHvK2rxAI0nrUzzUextrO0G2I/eJPV5txn1C7fWsbi3H5OJXEHahA2Eh7ihQ2ZWJfSNgTr3x5U58udfELjyV+zHoI1CY/KpyVfaYmO0Bd45D1KNwYT4e/soFVJOAMk7ADxr0mtXQ4ZWU5xhlI3GMjfx3G3rWVwDtfeoexx2vaL2eemrO2c+FXjist+FvO3t4p42zr0YPYsIF0SpnfATSfPY9KqtnSDrPMIwGkEVxNDnTBesjvNrjyVMtePyIiR6VZUOVBDDOTnv6CO03+/ny6VL/APiAwGPdbTPn2W/61cOVeCwoIZRGustGdWkZGQh28uvzq58Z5xELTyzWsEkUN37q2lMytqgWVZF1ZDEagCvlk58K5zX2W01JiyO08dFOS/C66CtEXHMcjrIoRFWTZgoYjqD3VYlUPqoB9aiWU+IxXRk3P8tsqn3aHvW8N7iHOFgdj2ynpl0QFw3RgrbDFZFnzq93dLbPBEYZJbiMawWYxx20VxHJg7ftFkBxjat8U7IcGMos5JOa5rCk9N6z7Ti8kUZjwNBbUfiUk4xu6FWI/hJx6V0XPzSvDxBAlspElrrj7Madc4TMcBCrgawrYP8ACdq8JOfZZELCzSdVhs5yisWZkuo5JGEasuCyCNsD7W3Q1KS0tlFHsqEBIyWlIef2A0+62jeAJi3/AF3rDm5slLlljjjJGkhVbTjBG8ZJjJ36lTW+V5vt1FpIILcpczMmtAO5GZTDFLuoOWcrkHplvKqrzlwaGSad3jUurSkNpGdpGODtuPnXMkdZbOQ7qs8MytEd+U3SVpOlelwO8fnXnX08Zq0Hcs5FDRWfkZu0aezPS5iYL6SRgvGfyNV2KBjqKg9wamx9kaguT5DLAfWs3lm77K8t5Puyp+BYA/kTUytjOvFpre0IWV5JY01acMHy2g6gVww2323xWFv4dqeNHNDvEYHyorDjGDsNPvmq7w3hzzypDGup3OlR+eT5ADJJ8hVr9knE+y4goztIrD6riQf6SPrU3PxW3sC9vZSQx37gCa5CnsVYHv29uzEiLJxliNB3HcGNNQ4AjW/FIkfAZLjs2x0zrMbY9NzXltrNZpG0/pNOIxXkJo8cV1qDX7WPw98xIfNV/QVkVymOvNDtoUCKGiUpSprxKUpREpSlESvC9/dv/K36GvevO4XKsPMEflUJBVhG5etzC5N5pZf9pzGQZQT94b7qGGf8tfMPAI7qTRZO7uxOmGWMhyPDDx6kPzbRXvzoBHxSUnoJEc7ZyCqMdj18dqz+L+0lwHh4fElhAxOeyGJZRk4MkvxfRcY6ZNdaxlxs0Rb+UcMgpy/zHcSong/C5IOJQQzoY3WeIMrDcd9SKwuY2zd3BP8Avpf+Y1efCLrRcxSE/DKjE/JwSTWbzpb6L+5X/is30bvD8jXuVtFdWejh8r3+34+yj+ExBp41aTslLqDJ/uxkd/6dauM9iie+dlxPLYbIZg3vK9iCVLFu82SUyM9KpvDHQTRmVS8YdS6r1Zc7gepq5NLbMt12HDpGGH0uy6RbgQgMTqzjDZbTnIz9K5nSt7rhStLuxlO8My77sxVkNKf72blb+Xf3dv8AOL/THV25i4ha8PuRI1ohMokft+6AszAqokJB0dp8Ak9cHANUnl391b/OL/SlXjmTi9o800NxBPLgQWsigjs2F6/7PC9oBnUvx4BUgVzbBk7j7Be2rv8A3aVgwXtsrTRjhydpb6i0aYZmj90eRWjXSNSMHMIToDIRtk1Jcpx2d4pvo7eFZAzYdCHOezUE5wrI2DoKsoI0+WCcqeO2e7uYDBI03uiLIwOO0hZpQiIwcMHLdpvsduuwr45NvbZ42NskoEy+8u8hBLtIzxYc6ie0HZEEeGB45rorKvq44dGLZJ/dxM/ZxE5kKaQkLprB30lUkkHdGe+arNjxC0gFvO1iYUkt2u1Zbh3KRWkCSp3NskCUqFOAO94He1XvGIYLS2SfWEueytQV20tNHgamyCoO41DptVaHF+GlbcCGd0jW7s4Q0i6DHCgWZG7SUKylAAC+5CDptRFI8ItrW4eW0lsxCZIYrgoJCySRSTSSr8OArLMXJUDGWyCRVZ5nHfufnN/rarnwJ7SC6FtGsqzyW6ODKXcrFGcLAHdjgpryUH38nOc1TOaP3lz/ADTf62rnW/JvH3Wqy99aKufjb5n9a869Ln4j8z+tedfYw/y28As7u8V6Wx76/wAw/UVY+dbt4uKzyRsVdXBBHUExqNvxNQnBbftLiFB9qSNfxcCp3ivHhDxeW50LKI5nwjfC+lTGA3mvmPEbVjfjbG00Y7zLaein/bPEehVWrP4Ex97gPU9tF/zFq8Q8Ys5o4WfhFrI80jRhLa4eN12TSTHGSy6iXAyB8HrVZsolfiyhFCobvuqvRVE2QB6ACrZpKxPqKUB9FBmLguqeEfuI/wCUVmVi8MXEMY/hX9Kyq+fswpCwHYPReyGrzxSlKVeoJSlKIlKUoiUpSiLmP2x8O7PiGrGzoPxRmT9AtR3BvZpe3MazoiLAw1CaSVETGcHJznIIIIxtiti+37gmUS4A+Bt/5ZAFP+ZU/urS8167IkbMSkYIRSdl1MWOB6kk/WtvRbnGzCMHFpLeWXlRXTYuvbcVN8z8sRWiR6LuG5kLOsohbUsRAUpg9Wz39+m1e3PI7Q292OlxAhb/APZENDj8hVfs7CSZtESNI2C2FUkgAZLHHQAeNWPgw97sJrXrLATcwjxZcYlQf6seZqy1fhOjmJrdND+l2HkaHgvI+0Czb6hQnADILqEwgNL2i6A3QtnYH0q88VS9YXjXFxHaxjOpEI/bN7uuhFJ3KsukHfPXatd2zYdSGKd4d4Zym47wxvkddvKrlxm4soGm77X0kkY7ORn1CNnVlYsehIAQjbIzjwzXO6UiLrQy62pLfy1OBGp7I9dithdRpqfPdzVy4A4EMBPQdmT6AKmauV/Z2M8ss3vrqZJLaQgGMBWtGLRadUZONRyck59K0Zb8+yIqqIlIUBRlj4ADw+Q/AV9n2hy9ezX+5qxwWW1RVAjzKtlbE81vjz+FvOGS0W4M/wDtGVpCsaP+5/aLFK8oU6YtgS7KdOO6cDHWpLlySyhEsdvMpM0skxUtvqlOoqgIHdB6KPM+dc9N7QZD/hL/AHmvh+epX7pARf4ck/LLHA8dxg1oEdq1jVJijGTwefuAt+cat7Oe1hhup9C9iFZAy5OuNcMe6WVlIypGN/Oop+C8N7TX74w/azzBSsJQG5jWN10PCQUCqMA+uc1paHnaSMaVAddvjzkegYHcfPNei+0CQf4S/wBx/wC1emO1aMwQRR41ePPHkCt6JZWKzRXJvGaWJy/aHstUgaFYTHIVjGU0rnAxuc56VWeOyrI87Kcq5lIPmGYkH8CD9a1j/wCIMuc9mv8Aca/T7Qpf90o8NmO/5VnnslqlpVmRV0QjYa3x5/CrNx8R+Zrzr6kfJJ86+a+siBDADsWFxqSrJyBCPeu3b4LaOSdv6FIUf3EfhUEEeaQ6VZ3YliFBYkk5JwN6sUg904YFO0t8wY+awRnu/wBzb+or2h49dcOtrc2p7EXKNK8yqpaZlldOz1sDhUCjuDG7EnORXPs7jJLJMNTdHBta+ZPJWSdlob481VVd4n2LRuuRsSrL5jwIqy+zOxMvEYvHQHc/2lR/mYV98xcySX9ms9yqm4ilWJZgoUzxvHIzI+kAMyFUOR4S+u9v9gfBNUslwRtkIPkvfb8yn4VHpKQiyPGruzzw96pD3wdmPJb4jTAA8gB+FfVKVzwKCiqSlKV6iUpSiJSlKIlKUoir/PHA1urSSM+KkfIEdfocN/TXLdpFHBcMl3GzqmtHVW0MGAIBB8tQHgdifHFdhsuRg+Nc8+2nk0wTe9IO62Ff9Ec/Md0+qjzpZZOotFD3ZMODhlzGHEBXDtspqPRYvD+MvDwe6nAWEXTizgijBVQuNU7nJLSErhNTknwz4VVo7e54dLb3DLoZsuqnY4B0tHIvVSVIOD9l1PjWRNzxL7rbW0arF7usiiRR3yZJCxZGP7skYBK4Jx1wcVAwW7yvpRWkdidgCzMepPmfE5rt9UHNc14wOfDJUgkGoU5zbwhFK3dv/wCWuMsv/Cf7cLeRBzj0+VV2rLwfiDWha2vImNvOAXQjdfBZoj0JBHUdceYrC5i5ba2IZWEsEm8Uy/C48j5MPEelZrNKYXCzyn9J/MNn6hrtz2q54Dhfb47v2UPU9yjwaK7ke3cskjKTCwPd1LuVYY3yPLyqBrL4VxAwTJKFDFCTg9DkEfQ77HwrTa2SPhcIjR1MDv0UGEBwrkpTjHJs0UwjjV5lclY3CFe1KrlgoJPTffptmpjkflNZA082D2bYVQwykitgCWMjJVjgYqX4xxT3rspICX0MkglYMJY8El4VCINSkEDOrHr416cLiljWTEIdAJuyRkQOhlJPfYkoQMkEjc7ZOBivlJukbS+y3HkNdkdDnjwrhs10WxsTBJUYhRHO3KAVVuIgAzth11AF5WYKVhjAB2bIPjUDwflCaaZopFaJY2CyuULdiWBK6gD4+fTfPSrvdrMyxaoQilYu3RUQvI0RByjBgi6sDc7gZwfCsbgd/wC69q9wxTWzSGZAxlkzgrGweM4XY758frSz9I2mOyljSHOyGpz86eOmmCOjYZKnAKp83cEitHSBGZ5VXMzZ7uW3VVXGRgb7nxFQFZXFeIGeZ5SApc5wOg2A/wClYtfV2RkjIWiU1dTE79VjeQXGmSVN8q8CE8jSSnTbwjtJm/hHRB/E3THzrw4By9JdyaVwqL3pJG2WJfFmP6Dx/Os/j/GY2VLK17tsjDLNsbhzsZZD93y8h9AM9pmdI7+HhPaOZ/KPk6DxyU2NAF92Xr91WFx/icl5LJcaSI10oABtEm4jTyHQ/M5qQ5a5/ns4mg0Q3EDHV2NxH2iBj1ZdwVJ/D0q38piC3gljS8tr6Ds3lubX3WVXkEa5JikYBiy+DHAG5wKqXNfArRIo7qzuC0UxIWGRT2sRXGsM3wlVyoDZ3z44Jq2IRhohDcBgFU5xcalR3HeYZr2RNSooXuxRQoI449RGQiDxJxknJOB5CukfZny57pZohHexufM5y5/uJHyUVpb2Q8om6uhMw7kR7vq/XP8ASN/mVrpSGIKoUbADA+lcm2SCW0CNvdj/APR+B5lW9xm8+n30X3SlKiqUpSlESlKURKUpREpSlESonmXgKXcDROobIIwfEHqPT5+BANS1KrkjEjS0qTXFpqFyDzVy09lcNE+Su5RiPjXP+odCPP6UveIRJGIrXUBIoMzPjW5J/c7bCNTjYfGcE9Aq9He0DkSO/hYEYcbggbq2NmXzPgR4j1xXPcDXHCL5XKKXjOQGUMky56jI6HHUbqR4EV0LFbDJ+DL3xycNo9xodym9gpfbl6KS45wA2XC447o4uZplmih+1bw9myuzj7BkOju/8MeIOIXgPM7W4aJ1E1u/xwv0P8SH7DeoqP4rxSS4meeVmd3YsSxyfQfIDYAYAxtUpa8uxPhfeU7XCsYiNGrUoYJHK/cLbgb4Hlq8dVoEQjuz4g7jhyyptUY71atTjHC7TCSwTkRyav2ciMXiK4yCVGCu43/XeoW4gKMVONvLcEEZBB8iCD9aleJWjRY94iaM7iOIdzCg7uWIOQT49TucgAZwZb8OctGnQAYLrgAAAbN4AAfrmlmLg0UJcNuHhjhXevX0rlRXDkjmFooXPYlliwWftSvxAhVcHUcDwCL/APM9ZcZuJIwYrYOpOpW1SkZACjA7FVOw8QcnfrWt4JBoZ1AjYYVWDyA5JycHONlH+YVlcMu72SRYoZpGdzgBZjv6nvbADck+VcK19ENke+XsjGuNfYlaI5iAG+iv15x2eJAZrYRoGJJ1ygZfAPWFgpz0xjHhjNV3nzjzyKgMRjEgLq/a6tS5wyrpIBTpsyg1icbYw4V+ITSSjZggZlHnpdpBnfbOBmsHhHD47mYKFmlJIBLOq6iThV2DHc+OdgGPhVVjsEcNLS7JuNe170UpJHO7G3h7KDjiLHCgk+QBJ/AVZbTk4RqJr9/dozuE6zS+iJ9n5np5Vl33OHueq1sAiKvdeYLl5nGzMpbOFznHXaqlc3TyMXkZnY9WYkk/U13GutNpFR+Gw65uI9G+ZVBDGbz5furFd8Xe7xZ2kYgtly2jOMhBqaa4fxAAyc7DHicV98d5PSOyhvLWX3mIkx3DhSvYy57qlCMqhGMMepPhkCv32eXNv209vdP2Ud3A9uJT0hcujozfw6kGfDpnbNS/B7Sbg8snvTQSWkqtHLGsqSC8XB09kinUGych2ChcnJ3wbmRtg7EeGv6ttTqVS5xcalUzgnHJrOZZ4H0SLnBwCCCMEEHYgjwNZ8QueK3ahjqdtshQqQoDvhVACqMk4A3LeZrBt7Brq40W0WnWe6mot2a+bO3gPFj/APFdE+zX2eJYxBmGqRsFmI3Y+Bx4KPAfU71RbrWIuxEPxCP+o2n22lWMYO87L13Kd5M5XSyt0jUYwMevmc/xE7n5+lWClK5kUYjbdH+zqSoPcXGpSlKVYopSlKIlKUoiUpSiJSlKIlKUoiVVedOQ4b+Mqy97qCNiD95T4N+R8atVKrkjEgxzGRGYO5TY8tNQuTObORbiwc61LR5wJAOnkHH2D+R8CawLcakgRgCGdwc9QuUzg9QBhj5ddq624jwqOdSrqDkY8Oh8N+o9DtXPHMPJF0vFTBFasIdREehD2fZOMO+obA4LE77HYdAK1Q2qUi5NTAEh2VcNRt4YHcrKNOLeSqE3Gs25twXZNSuodg3Y6QwIjPrnfYDboeoi6zOK8IltpDFMhRx4HxHmp6Eeor54ZBqkGwIXvEEgBtPRSSQO8cL/AFV1o+rZGXx5HHiqzeJoVZbOCCOBYruC4jHxe8IpK5kCnDI40sAMDIydqlOCcHMYleyaK67RNGqN+zliUnLYic7FhtkMMdQK8JvaTOVkgu4ECSRuuFVlIJQhThiQVzj9R0qiIxBBBII6EbEfI+FcOKyWm0Nf1vZqa0rea7XcRvANNy0ukYwi7j5EKQ4pwuVHPaqUY+DqY/oA+BgdBgnpVk4WvulhLP8A4jKI0I8HnByRjxSEfQyMKxbjmXiFlI1tM4cpgNHLonXdQw72+diOjV8pzZbNvLYRg+LQSPCfwG1X2htqkYGPYC2oPZIxA0oaU5lRYYwSQcd/7VVWpVsPEeGN1S8T+qGT83Ga/RNwv710P/Rt/wDtWv8Aj3DOJ/L4qq+qH5gqlUnwfl95+8SsMQ+KWQhUX0BPxt/CN/lVhsDw95FjhhvZ5GOFRRChY+mgahW5+UvZrBEqyy26pL1C6zK0foZG8f5cD51ltHSMtLkcZBOpoKedfJSEbBi5w8FGezTlaGMKYUYrnLySIVabHQ4bcLnoMDz36nZ1fEUIUYUADyFfdcyzWcxBznuLnONSSozS9YRQUASlKVrVKUpSiJSlKIlKUoiUpSiJSlKIlKUoiUpSiJSlKIoHm3ku34hCYpkGd9EgA1xt95T+oOxqi+zL2Tm2e798RXyRDH4q8Yw5cA+DEqMH7prbFKf0lmhzCkHELW3H/Y/baGaJmhAydIwyf+24KfgBWobvly3LFUuIC3kzPbk5zg/tA8ZzsdiOorentR4/7vaMobDv3Qfu5z3v6QGf/wBOuZrpXdy+hgG3Gx2X7IHmMYFQsUT3yvDJC1ow24+OPmtBd2AXCpPopyTkOfqqOw81VZR+MLtn8BXzw/gV1bTJNGCHjYMuqCYjI81aLBqL4TE6yrsy6iUBwV3dWUb+eT+VdRckSJPZQyaVYsqkkgZ3UHf8a0Wi0WqCRsd5rgQcaU+V4BGWl1CubhyZdSMToJLEk4jlAyd/92AKsPBfYxdzEalKL45wPz3/ADFdIJbqOiqPkBXpUDabU4ULgOA+fhV3mDIc1U+SvZ9Bw9coi9oRgt1J8yWO5+XQVbKUqpjAwbd5xJUHOLjUpSlKmopSlKIlKUoiUpSiJSlKIlKUoiUpSiJSlKIlKUoiUpSiJSlKIq5xvk2C8cmYlmXdd8dnkY20kEbbdfOtHc48Aa2uHt4VaX4WAViGAJkHUdcFT8wwzuCTuDni2vEzNZkZOnVkE90DBA7ygN4jJx4bVpfmO5ngdpZkYs+MrKEw6ZIyezJ06WCYAwBnodRJ5tlLv4gtaADU4EntY4GnnULoDuVJqPRWf2dcopeOTLldGkaQxB1GNXOSMMcBlUDI+Ek52xt/gPAo7ReyhOEA+Dbu5ydvLxrR3LRvgWltw5ZsZbEegyaQzK4LBgqszAMo1ADHexgbq5Uspkj1zkGRwurAIBIzkgEkgZO2d9qgHE2mh7WOhPZFNmWeG+q8lH4da098VO0pSuqsCUpSiJSlKIlKUoiUpSiJSlKIlKUoiUpSiJSlKIlKUoiUpSiJSlKIlKUoiVV+dOSo71Ad1kT4WXTn1HeBByPAgjYeIBFopVckYeKHnqFJjy01Ci+X+AR2kKxRjYdT1JPUnJ3JyScnckk+NSlKV6xgYLrV45xcalKUpU14lKUoiUpSiJSlKIlKUoiUpSiJSlKIlKUoiUpSiJSlKIlKUoiUpSiJSlKIlKUoiUpSiJSlKIlKUoiUpSiJSsDjIn7MC20CQsu8mdKr9o7eNRlzJxAMoAiZAwDNGAXYFCSQsjqqgMAPiJIbPhRFYqVX+GSXxB7UIpB22XfuAnGl27uvIBODg7gVmpJcAHUqscNjGNjhSuckbZ1D8KrMlDShXlVJ0qPnlmz3VIGBt3DvnvZ73XHTwpAZ9S6tOnbUMD7q53z55/CvOsxpQpVSFKUq1epSlKIlKUoiUpSiJSlKIlKUoiUpSiJSlKIlKUoiUpSiJSlKIlKUoiUpSiJSlKIlKUoiUpSiL//Z"/>
          <p:cNvSpPr>
            <a:spLocks noChangeAspect="1" noChangeArrowheads="1"/>
          </p:cNvSpPr>
          <p:nvPr/>
        </p:nvSpPr>
        <p:spPr bwMode="auto">
          <a:xfrm>
            <a:off x="7778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950460" y="3389664"/>
            <a:ext cx="1888196" cy="327368"/>
          </a:xfrm>
          <a:prstGeom prst="roundRect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B0600000101010101" charset="-127"/>
              <a:ea typeface="나눔고딕" panose="020B0600000101010101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758848" y="4149080"/>
            <a:ext cx="2159615" cy="1766074"/>
            <a:chOff x="1206760" y="3823166"/>
            <a:chExt cx="2159615" cy="1766074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274" y="4793021"/>
              <a:ext cx="540748" cy="796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760" y="4872383"/>
              <a:ext cx="573625" cy="685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05" y="4855703"/>
              <a:ext cx="516261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303" y="4876025"/>
              <a:ext cx="648072" cy="6480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4" name="직선 연결선 33"/>
            <p:cNvCxnSpPr>
              <a:stCxn id="58" idx="2"/>
            </p:cNvCxnSpPr>
            <p:nvPr/>
          </p:nvCxnSpPr>
          <p:spPr>
            <a:xfrm flipH="1">
              <a:off x="1493574" y="4084194"/>
              <a:ext cx="756550" cy="7088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직선 연결선 35"/>
            <p:cNvCxnSpPr>
              <a:stCxn id="58" idx="2"/>
              <a:endCxn id="1039" idx="0"/>
            </p:cNvCxnSpPr>
            <p:nvPr/>
          </p:nvCxnSpPr>
          <p:spPr>
            <a:xfrm flipH="1">
              <a:off x="1986648" y="4084194"/>
              <a:ext cx="263476" cy="7088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>
              <a:stCxn id="58" idx="2"/>
            </p:cNvCxnSpPr>
            <p:nvPr/>
          </p:nvCxnSpPr>
          <p:spPr>
            <a:xfrm>
              <a:off x="2250124" y="4084194"/>
              <a:ext cx="227311" cy="7088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>
              <a:stCxn id="58" idx="2"/>
            </p:cNvCxnSpPr>
            <p:nvPr/>
          </p:nvCxnSpPr>
          <p:spPr>
            <a:xfrm>
              <a:off x="2250124" y="4084194"/>
              <a:ext cx="792215" cy="70882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7" descr="Y:\tinnokaist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207" y="3823166"/>
              <a:ext cx="1883834" cy="26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014755" y="3409255"/>
            <a:ext cx="177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spc="-15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</a:rPr>
              <a:t>우수한 국제 네트워크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3DE3C0-7C58-4DE7-B1AB-C9199090E8F0}"/>
              </a:ext>
            </a:extLst>
          </p:cNvPr>
          <p:cNvGrpSpPr/>
          <p:nvPr/>
        </p:nvGrpSpPr>
        <p:grpSpPr>
          <a:xfrm>
            <a:off x="3042339" y="3375743"/>
            <a:ext cx="2405603" cy="327368"/>
            <a:chOff x="3042339" y="3375743"/>
            <a:chExt cx="2405603" cy="327368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3042339" y="3375743"/>
              <a:ext cx="2402078" cy="327368"/>
            </a:xfrm>
            <a:prstGeom prst="roundRect">
              <a:avLst/>
            </a:prstGeom>
            <a:solidFill>
              <a:schemeClr val="tx1">
                <a:lumMod val="65000"/>
                <a:lumOff val="3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5863" y="3394925"/>
              <a:ext cx="2402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spc="-150" dirty="0">
                  <a:solidFill>
                    <a:schemeClr val="bg1"/>
                  </a:solidFill>
                  <a:latin typeface="나눔고딕" panose="020B0600000101010101" charset="-127"/>
                  <a:ea typeface="나눔고딕" panose="020B0600000101010101" charset="-127"/>
                </a:rPr>
                <a:t>지속적인 프로젝트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5100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71600" y="2591033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3200" b="0" spc="-100" dirty="0">
                <a:solidFill>
                  <a:schemeClr val="tx1"/>
                </a:solidFill>
                <a:latin typeface="Calibri" pitchFamily="34" charset="0"/>
                <a:ea typeface="나눔손글씨 펜" pitchFamily="66" charset="-127"/>
                <a:cs typeface="Calibri" pitchFamily="34" charset="0"/>
              </a:rPr>
              <a:t>CONTACT US </a:t>
            </a:r>
            <a:r>
              <a:rPr lang="en-US" altLang="ko-KR" sz="3200" b="0" spc="-100" dirty="0">
                <a:solidFill>
                  <a:schemeClr val="tx1"/>
                </a:solidFill>
                <a:latin typeface="Calibri" pitchFamily="34" charset="0"/>
                <a:ea typeface="나눔손글씨 펜" pitchFamily="66" charset="-127"/>
                <a:cs typeface="Calibri" pitchFamily="34" charset="0"/>
                <a:sym typeface="Wingdings" pitchFamily="2" charset="2"/>
              </a:rPr>
              <a:t></a:t>
            </a:r>
            <a:endParaRPr lang="en-US" altLang="ko-KR" sz="3200" b="0" spc="-100" dirty="0">
              <a:solidFill>
                <a:schemeClr val="tx1"/>
              </a:solidFill>
              <a:latin typeface="Calibri" pitchFamily="34" charset="0"/>
              <a:ea typeface="나눔손글씨 펜" pitchFamily="66" charset="-127"/>
              <a:cs typeface="Calibri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altLang="ko-KR" sz="3200" b="0" spc="-100" dirty="0">
                <a:solidFill>
                  <a:schemeClr val="tx1"/>
                </a:solidFill>
                <a:latin typeface="Calibri" pitchFamily="34" charset="0"/>
                <a:ea typeface="나눔손글씨 펜" pitchFamily="66" charset="-127"/>
                <a:cs typeface="Calibri" pitchFamily="34" charset="0"/>
              </a:rPr>
              <a:t>TINNO.KAIST.AC.KR</a:t>
            </a:r>
          </a:p>
          <a:p>
            <a:pPr algn="ctr">
              <a:lnSpc>
                <a:spcPct val="100000"/>
              </a:lnSpc>
            </a:pPr>
            <a:r>
              <a:rPr lang="en-US" altLang="ko-KR" sz="3200" b="0" spc="-100" dirty="0">
                <a:solidFill>
                  <a:schemeClr val="tx1"/>
                </a:solidFill>
                <a:latin typeface="Calibri" pitchFamily="34" charset="0"/>
                <a:ea typeface="나눔손글씨 펜" pitchFamily="66" charset="-127"/>
                <a:cs typeface="Calibri" pitchFamily="34" charset="0"/>
              </a:rPr>
              <a:t>ijkang@kaist.ac.kr</a:t>
            </a:r>
          </a:p>
        </p:txBody>
      </p:sp>
      <p:grpSp>
        <p:nvGrpSpPr>
          <p:cNvPr id="4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371" y="2581180"/>
            <a:ext cx="6426286" cy="4284190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4881804" y="1199500"/>
            <a:ext cx="4263896" cy="504056"/>
          </a:xfrm>
          <a:prstGeom prst="rect">
            <a:avLst/>
          </a:prstGeom>
          <a:solidFill>
            <a:schemeClr val="accent5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-1" y="1199500"/>
            <a:ext cx="4253499" cy="504056"/>
          </a:xfrm>
          <a:prstGeom prst="rect">
            <a:avLst/>
          </a:prstGeom>
          <a:solidFill>
            <a:schemeClr val="accent5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18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46552" y="312253"/>
            <a:ext cx="3816424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 Topics</a:t>
            </a:r>
          </a:p>
        </p:txBody>
      </p:sp>
      <p:pic>
        <p:nvPicPr>
          <p:cNvPr id="23" name="Picture 7" descr="Y:\tinnokai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50" y="5733256"/>
            <a:ext cx="2546694" cy="3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571500" y="3824969"/>
            <a:ext cx="1515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spc="-150" dirty="0"/>
              <a:t>진화경제학적 관점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7411" y="2745795"/>
            <a:ext cx="217399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spc="-150" dirty="0" err="1"/>
              <a:t>슘페터</a:t>
            </a:r>
            <a:r>
              <a:rPr lang="en-US" altLang="ko-KR" sz="1500" b="1" spc="-150" dirty="0"/>
              <a:t>(Schumpeter)</a:t>
            </a:r>
            <a:r>
              <a:rPr lang="ko-KR" altLang="en-US" sz="1500" b="1" spc="-150" dirty="0"/>
              <a:t>의 사상</a:t>
            </a:r>
          </a:p>
        </p:txBody>
      </p:sp>
      <p:cxnSp>
        <p:nvCxnSpPr>
          <p:cNvPr id="24" name="직선 연결선 23"/>
          <p:cNvCxnSpPr/>
          <p:nvPr/>
        </p:nvCxnSpPr>
        <p:spPr>
          <a:xfrm flipH="1" flipV="1">
            <a:off x="2737291" y="3068960"/>
            <a:ext cx="394549" cy="42391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 flipH="1">
            <a:off x="517411" y="3068960"/>
            <a:ext cx="2219881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6544" y="1271507"/>
            <a:ext cx="42613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spc="-150" dirty="0"/>
              <a:t>과학기술정책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1804" y="1271507"/>
            <a:ext cx="42638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b="1" spc="-150" dirty="0"/>
              <a:t>국가</a:t>
            </a:r>
            <a:r>
              <a:rPr lang="en-US" altLang="ko-KR" sz="1500" b="1" spc="-150" dirty="0"/>
              <a:t>•</a:t>
            </a:r>
            <a:r>
              <a:rPr lang="ko-KR" altLang="en-US" sz="1500" b="1" spc="-150" dirty="0"/>
              <a:t>산업 단위의 기술경영</a:t>
            </a:r>
          </a:p>
        </p:txBody>
      </p:sp>
      <p:cxnSp>
        <p:nvCxnSpPr>
          <p:cNvPr id="11" name="직선 연결선 10"/>
          <p:cNvCxnSpPr/>
          <p:nvPr/>
        </p:nvCxnSpPr>
        <p:spPr>
          <a:xfrm flipH="1">
            <a:off x="544160" y="4149080"/>
            <a:ext cx="2398405" cy="0"/>
          </a:xfrm>
          <a:prstGeom prst="line">
            <a:avLst/>
          </a:prstGeom>
          <a:ln>
            <a:solidFill>
              <a:srgbClr val="346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그룹 11"/>
          <p:cNvGrpSpPr/>
          <p:nvPr/>
        </p:nvGrpSpPr>
        <p:grpSpPr>
          <a:xfrm>
            <a:off x="4860032" y="3068960"/>
            <a:ext cx="3841907" cy="1018224"/>
            <a:chOff x="4716016" y="2266760"/>
            <a:chExt cx="3841907" cy="1018224"/>
          </a:xfrm>
        </p:grpSpPr>
        <p:cxnSp>
          <p:nvCxnSpPr>
            <p:cNvPr id="5" name="직선 연결선 4"/>
            <p:cNvCxnSpPr/>
            <p:nvPr/>
          </p:nvCxnSpPr>
          <p:spPr>
            <a:xfrm flipV="1">
              <a:off x="4716016" y="2581180"/>
              <a:ext cx="576064" cy="703804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연결선 6"/>
            <p:cNvCxnSpPr/>
            <p:nvPr/>
          </p:nvCxnSpPr>
          <p:spPr>
            <a:xfrm>
              <a:off x="5292080" y="2581180"/>
              <a:ext cx="3265843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317933" y="2266760"/>
              <a:ext cx="323999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500" b="1" spc="-150" dirty="0"/>
                <a:t>추격을 넘어</a:t>
              </a:r>
              <a:r>
                <a:rPr lang="en-US" altLang="ko-KR" sz="1500" b="1" spc="-150" dirty="0"/>
                <a:t>: </a:t>
              </a:r>
              <a:r>
                <a:rPr lang="ko-KR" altLang="en-US" sz="1500" b="1" spc="-150" dirty="0"/>
                <a:t>탈추격 관련 제품</a:t>
              </a:r>
              <a:r>
                <a:rPr lang="en-US" altLang="ko-KR" sz="1500" b="1" spc="-150" dirty="0"/>
                <a:t>/</a:t>
              </a:r>
              <a:r>
                <a:rPr lang="ko-KR" altLang="en-US" sz="1500" b="1" spc="-150" dirty="0"/>
                <a:t>기업 및 정책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478676" y="3412117"/>
            <a:ext cx="3665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sz="1400" spc="-150" dirty="0" err="1"/>
              <a:t>추격이론</a:t>
            </a:r>
            <a:r>
              <a:rPr lang="en-US" altLang="ko-KR" sz="1400" spc="-150" dirty="0"/>
              <a:t>(Kim, 1997)</a:t>
            </a:r>
            <a:r>
              <a:rPr lang="ko-KR" altLang="en-US" sz="1400" spc="-150" dirty="0"/>
              <a:t> 근간의 기술혁신 관련 연구</a:t>
            </a:r>
            <a:endParaRPr lang="en-US" altLang="ko-KR" sz="1400" spc="-150" dirty="0"/>
          </a:p>
          <a:p>
            <a:pPr marL="285750" indent="-285750">
              <a:buFont typeface="Arial" charset="0"/>
              <a:buChar char="•"/>
            </a:pPr>
            <a:endParaRPr lang="en-US" altLang="ko-KR" sz="1400" spc="-150" dirty="0"/>
          </a:p>
          <a:p>
            <a:pPr marL="285750" indent="-285750">
              <a:buFont typeface="Arial" charset="0"/>
              <a:buChar char="•"/>
            </a:pPr>
            <a:r>
              <a:rPr lang="ko-KR" altLang="en-US" sz="1400" spc="-150" dirty="0"/>
              <a:t>우리나라의 산업고도화 과정에서 직면한  기술적</a:t>
            </a:r>
            <a:r>
              <a:rPr lang="en-US" altLang="ko-KR" sz="1400" spc="-150" dirty="0"/>
              <a:t>/</a:t>
            </a:r>
            <a:r>
              <a:rPr lang="ko-KR" altLang="en-US" sz="1400" spc="-150" dirty="0"/>
              <a:t>비기술적 요소</a:t>
            </a:r>
            <a:endParaRPr lang="en-US" altLang="ko-KR" sz="1400" spc="-150" dirty="0"/>
          </a:p>
          <a:p>
            <a:pPr marL="285750" indent="-285750">
              <a:buFont typeface="Arial" charset="0"/>
              <a:buChar char="•"/>
            </a:pPr>
            <a:endParaRPr lang="en-US" altLang="ko-KR" sz="1400" spc="-150" dirty="0"/>
          </a:p>
          <a:p>
            <a:pPr marL="285750" indent="-285750">
              <a:buFont typeface="Arial" charset="0"/>
              <a:buChar char="•"/>
            </a:pPr>
            <a:r>
              <a:rPr lang="ko-KR" altLang="en-US" sz="1400" spc="-150" dirty="0"/>
              <a:t>전환과 경직성 연구정책 연구</a:t>
            </a:r>
            <a:endParaRPr lang="en-US" altLang="ko-KR" sz="1400" spc="-150" dirty="0"/>
          </a:p>
          <a:p>
            <a:pPr marL="285750" indent="-285750">
              <a:buFont typeface="Arial" charset="0"/>
              <a:buChar char="•"/>
            </a:pPr>
            <a:endParaRPr lang="en-US" altLang="ko-KR" sz="1400" spc="-150" dirty="0"/>
          </a:p>
          <a:p>
            <a:pPr marL="285750" indent="-285750">
              <a:buFont typeface="Arial" charset="0"/>
              <a:buChar char="•"/>
            </a:pPr>
            <a:endParaRPr lang="en-US" altLang="ko-KR" sz="1400" spc="-150" dirty="0"/>
          </a:p>
        </p:txBody>
      </p:sp>
      <p:sp>
        <p:nvSpPr>
          <p:cNvPr id="14" name="TextBox 13"/>
          <p:cNvSpPr txBox="1"/>
          <p:nvPr/>
        </p:nvSpPr>
        <p:spPr>
          <a:xfrm>
            <a:off x="4280727" y="1066807"/>
            <a:ext cx="5100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&amp;</a:t>
            </a:r>
            <a:endParaRPr lang="ko-KR" alt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2</a:t>
            </a:fld>
            <a:endParaRPr lang="ko-KR" altLang="en-US"/>
          </a:p>
        </p:txBody>
      </p:sp>
      <p:cxnSp>
        <p:nvCxnSpPr>
          <p:cNvPr id="34" name="직선 연결선 4100">
            <a:extLst>
              <a:ext uri="{FF2B5EF4-FFF2-40B4-BE49-F238E27FC236}">
                <a16:creationId xmlns:a16="http://schemas.microsoft.com/office/drawing/2014/main" id="{C99BDCEA-0312-4F39-8AC7-37FE8FB0F59E}"/>
              </a:ext>
            </a:extLst>
          </p:cNvPr>
          <p:cNvCxnSpPr/>
          <p:nvPr/>
        </p:nvCxnSpPr>
        <p:spPr>
          <a:xfrm flipH="1">
            <a:off x="2609035" y="4941168"/>
            <a:ext cx="378789" cy="351082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4102">
            <a:extLst>
              <a:ext uri="{FF2B5EF4-FFF2-40B4-BE49-F238E27FC236}">
                <a16:creationId xmlns:a16="http://schemas.microsoft.com/office/drawing/2014/main" id="{82F8E545-FC2A-479F-8C13-CE49F474C705}"/>
              </a:ext>
            </a:extLst>
          </p:cNvPr>
          <p:cNvCxnSpPr/>
          <p:nvPr/>
        </p:nvCxnSpPr>
        <p:spPr>
          <a:xfrm flipH="1">
            <a:off x="624759" y="5292250"/>
            <a:ext cx="1984276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EA3397D-77F8-4E55-981A-39684A2114E7}"/>
              </a:ext>
            </a:extLst>
          </p:cNvPr>
          <p:cNvSpPr txBox="1"/>
          <p:nvPr/>
        </p:nvSpPr>
        <p:spPr>
          <a:xfrm>
            <a:off x="608111" y="4955821"/>
            <a:ext cx="8787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500" b="1" spc="-150" dirty="0">
                <a:latin typeface="+mn-ea"/>
              </a:rPr>
              <a:t>사례 연구</a:t>
            </a:r>
          </a:p>
        </p:txBody>
      </p:sp>
    </p:spTree>
    <p:extLst>
      <p:ext uri="{BB962C8B-B14F-4D97-AF65-F5344CB8AC3E}">
        <p14:creationId xmlns:p14="http://schemas.microsoft.com/office/powerpoint/2010/main" val="1398773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91252" y="1074578"/>
            <a:ext cx="19442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1998 – 2001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2007 – 2008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2008 – 2009</a:t>
            </a:r>
          </a:p>
          <a:p>
            <a:endParaRPr lang="en-US" altLang="ko-KR" dirty="0">
              <a:solidFill>
                <a:schemeClr val="accent1">
                  <a:lumMod val="5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2015 – 2016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2005 – 2018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2007 – present</a:t>
            </a:r>
          </a:p>
          <a:p>
            <a:endParaRPr lang="en-US" altLang="ko-KR" dirty="0">
              <a:solidFill>
                <a:schemeClr val="accent1">
                  <a:lumMod val="5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2011 – 2016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2013 – 2018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2018 – 2019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2001 – present</a:t>
            </a:r>
          </a:p>
          <a:p>
            <a:endParaRPr lang="en-US" altLang="ko-KR" dirty="0">
              <a:solidFill>
                <a:schemeClr val="accent1">
                  <a:lumMod val="50000"/>
                </a:schemeClr>
              </a:solidFill>
              <a:latin typeface="Microsoft Himalaya" pitchFamily="2" charset="0"/>
              <a:ea typeface="Microsoft Himalaya" pitchFamily="2" charset="0"/>
              <a:cs typeface="Microsoft Himalaya" pitchFamily="2" charset="0"/>
            </a:endParaRP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2017 – present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2018 – present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2018 – present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2019 – present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2020 – present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723454" y="1062043"/>
            <a:ext cx="524103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Team Leader, 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Techno-Econ. Dept., ETRI., Taejon, Korea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Visiting scholar, Georgetown University,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Comm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.&amp;Culture &amp; </a:t>
            </a:r>
            <a:r>
              <a:rPr lang="en-US" altLang="ko-KR" dirty="0" err="1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Tech.Prog</a:t>
            </a:r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.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Director, Center for Science Technology Strategy, Korea Institute for Future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Strategy, Seoul, Korea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Visiting scholar, STEPI(Science and Technology Policy Institute), Korea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Director, Center for Technology &amp; Innovation Policy(CTIP), KAIST.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Editorial Board, International Journal of Technological Learning, Innovation and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Development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Director, Post Catch-up Research Center(PCRC), KAIST.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Associate Editors-in-Chief, Asian Journal of Technology Innovation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President, The Korea Society for Innovation Management &amp; Economics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Professor, Associate-Assistant Professor, College of Business, School of Business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and Technology Management, KAIST and ICU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Adjunct Professor, KAIST Graduate School of Science and Technology Policy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Member, The National Academy of Engineering of Korea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Editorial Committee, ETRI Journal</a:t>
            </a:r>
          </a:p>
          <a:p>
            <a:r>
              <a:rPr lang="en-US" altLang="ko-KR" dirty="0">
                <a:solidFill>
                  <a:schemeClr val="tx2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KAIST ICT Endowed Chair Professor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Visiting scholar, KRIVET(Korea Research Institute for Vocational Education and</a:t>
            </a:r>
          </a:p>
          <a:p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Microsoft Himalaya" pitchFamily="2" charset="0"/>
                <a:ea typeface="Microsoft Himalaya" pitchFamily="2" charset="0"/>
                <a:cs typeface="Microsoft Himalaya" pitchFamily="2" charset="0"/>
              </a:rPr>
              <a:t>     Training), Korea</a:t>
            </a:r>
          </a:p>
        </p:txBody>
      </p:sp>
      <p:grpSp>
        <p:nvGrpSpPr>
          <p:cNvPr id="14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46552" y="312253"/>
            <a:ext cx="3816424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About the Professor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6855740-D1A3-4619-89FB-D3CF328B70A5}"/>
              </a:ext>
            </a:extLst>
          </p:cNvPr>
          <p:cNvGrpSpPr/>
          <p:nvPr/>
        </p:nvGrpSpPr>
        <p:grpSpPr>
          <a:xfrm>
            <a:off x="251520" y="3586853"/>
            <a:ext cx="4895361" cy="1210299"/>
            <a:chOff x="4872079" y="2579738"/>
            <a:chExt cx="4895361" cy="1210299"/>
          </a:xfrm>
        </p:grpSpPr>
        <p:sp>
          <p:nvSpPr>
            <p:cNvPr id="19" name="TextBox 18"/>
            <p:cNvSpPr txBox="1"/>
            <p:nvPr/>
          </p:nvSpPr>
          <p:spPr>
            <a:xfrm>
              <a:off x="4882943" y="2959040"/>
              <a:ext cx="4884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3200" b="1" spc="-20" dirty="0" err="1">
                  <a:solidFill>
                    <a:schemeClr val="accent1">
                      <a:lumMod val="50000"/>
                    </a:schemeClr>
                  </a:solidFill>
                  <a:latin typeface="Microsoft Himalaya" pitchFamily="2" charset="0"/>
                  <a:ea typeface="Microsoft Himalaya" pitchFamily="2" charset="0"/>
                  <a:cs typeface="Microsoft Himalaya" pitchFamily="2" charset="0"/>
                </a:rPr>
                <a:t>Choung</a:t>
              </a:r>
              <a:r>
                <a:rPr lang="en-US" altLang="ko-KR" sz="3200" b="1" spc="-20" dirty="0">
                  <a:solidFill>
                    <a:schemeClr val="accent1">
                      <a:lumMod val="50000"/>
                    </a:schemeClr>
                  </a:solidFill>
                  <a:latin typeface="Microsoft Himalaya" pitchFamily="2" charset="0"/>
                  <a:ea typeface="Microsoft Himalaya" pitchFamily="2" charset="0"/>
                  <a:cs typeface="Microsoft Himalaya" pitchFamily="2" charset="0"/>
                </a:rPr>
                <a:t>, Jae-Yong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72079" y="2579738"/>
              <a:ext cx="3159686" cy="881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ts val="7000"/>
                </a:lnSpc>
                <a:defRPr sz="6600" b="1" spc="-500">
                  <a:gradFill>
                    <a:gsLst>
                      <a:gs pos="0">
                        <a:srgbClr val="0099FF">
                          <a:alpha val="62000"/>
                        </a:srgbClr>
                      </a:gs>
                      <a:gs pos="99000">
                        <a:srgbClr val="00B0F0">
                          <a:alpha val="78000"/>
                        </a:srgbClr>
                      </a:gs>
                    </a:gsLst>
                    <a:lin ang="2700000" scaled="0"/>
                  </a:gradFill>
                  <a:latin typeface="나눔고딕" pitchFamily="50" charset="-127"/>
                  <a:ea typeface="나눔고딕" pitchFamily="50" charset="-127"/>
                </a:defRPr>
              </a:lvl1pPr>
            </a:lstStyle>
            <a:p>
              <a:r>
                <a:rPr lang="en-US" altLang="ko-KR" sz="3000" b="0" spc="0" dirty="0">
                  <a:solidFill>
                    <a:schemeClr val="tx2">
                      <a:lumMod val="75000"/>
                    </a:schemeClr>
                  </a:solidFill>
                  <a:latin typeface="Microsoft Himalaya" pitchFamily="2" charset="0"/>
                  <a:ea typeface="Microsoft Himalaya" pitchFamily="2" charset="0"/>
                  <a:cs typeface="Microsoft Himalaya" pitchFamily="2" charset="0"/>
                </a:rPr>
                <a:t>Professor</a:t>
              </a: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1026" name="Picture 2" descr="ì ì¬ì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3" y="1200220"/>
            <a:ext cx="2018345" cy="269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13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9511" y="864085"/>
            <a:ext cx="8784977" cy="585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Choung J-Y and H-R Hwang (2013),  The Evolutionary Patterns of Knowledge Production in Korea, </a:t>
            </a:r>
            <a:r>
              <a:rPr lang="en-US" altLang="ko-KR" sz="1200" b="1" i="1" u="sng" dirty="0" err="1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Scientometrics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94(2), pp. 629-650.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Hwang, H-R and J-Y Choung (2013), Towards an Innovation Policy in the Post Catch-up Era, 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Asian Journal of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i="1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Innovation &amp; Policy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 2(1), Invitation.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Choung J-Y, H-R Hwang, W. Song (2014), Transitions of Innovation Activities in Latecomer Countries:  An  Exploratory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Case Study of South Korea,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World Development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  54, pp. 156-167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Hwang, H-R and J-Y Choung  (2014), The Co-evolution of Technology and Institutions in the  Catch-up    Process: The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Case of the Semiconductor Industry in Korea and Taiwan,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Journal of Development Studies 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 50(9), pp.1240-1260.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Son, C. and  J-Y Choung (2014), Platform design and imitative innovation inside the transition black-box:  Korean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nuclear power plant APR1400 case.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Asian Journal of Technology Innovation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 22(1), pp. 67-85.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Choung, J-Y, H-R Hwang, J- K Choi(2016), ‘Post catch-up system transition failure: The case of ICT technology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development in Korea’, Special Issue on Transition: catch-up to post catch-up,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Asian Journal of Technology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Innovation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 24(sup1), pp.78-102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Choung, Jae-Yong  (2016), Editorial: special issue on Transition: from catchup to post catch-up, Asian Journal of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Technology Innovation, 24:sup1, pp.1-7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Choung, J-Y and H-R Hwang (2019), Institutional capabilities and technology upgrading: the case of the nuclear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industry in Korea,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Technological Forecasting &amp; Social Change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 145, pp. 284–294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 err="1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Seo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-S, J-Y Choung, and H-R Hwang (2019), The Changing Patterns of Knowledge Production of Catch-up Firms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during the Forging-ahead Period: Case Study of Samsung Electronics Co. (SEC),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IEEE Transaction. On Engineering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Management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 66(4), pp.621-635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Nguyen, C and J-Y Choung ( 2020), Scientific Knowledge Production in China: A Comparative Analysis, </a:t>
            </a:r>
            <a:r>
              <a:rPr lang="en-US" altLang="ko-KR" sz="1200" b="1" i="1" u="sng" dirty="0" err="1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Scientometrics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 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124(2), pp. 1279-1303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Kang, I. et al (2020),  Divergence of knowledge production strategies for emerging technologies between late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 industrialized countries: Focusing on quantum technology,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ETRI Journal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, 0(0), pp.1-14.</a:t>
            </a: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endParaRPr lang="en-US" altLang="ko-KR" sz="1200" dirty="0">
              <a:solidFill>
                <a:srgbClr val="10253F"/>
              </a:solidFill>
              <a:ea typeface="Microsoft Himalaya" panose="01010100010101010101" pitchFamily="2" charset="0"/>
              <a:cs typeface="Microsoft Himalaya" panose="01010100010101010101" pitchFamily="2" charset="0"/>
            </a:endParaRPr>
          </a:p>
          <a:p>
            <a:pPr marL="285750" indent="-285750" latinLnBrk="0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Kang D. et al (forthcoming), Academic entrepreneurship and attentional discrepancy among key stakeholders:</a:t>
            </a:r>
          </a:p>
          <a:p>
            <a:pPr latinLnBrk="0">
              <a:lnSpc>
                <a:spcPct val="80000"/>
              </a:lnSpc>
            </a:pP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                 Evidence from research universities in Korea, </a:t>
            </a:r>
            <a:r>
              <a:rPr lang="en-US" altLang="ko-KR" sz="1200" b="1" i="1" u="sng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Science and Public Policy</a:t>
            </a:r>
            <a:r>
              <a:rPr lang="en-US" altLang="ko-KR" sz="1200" dirty="0">
                <a:solidFill>
                  <a:srgbClr val="10253F"/>
                </a:solidFill>
                <a:ea typeface="Microsoft Himalaya" panose="01010100010101010101" pitchFamily="2" charset="0"/>
                <a:cs typeface="Microsoft Himalaya" panose="01010100010101010101" pitchFamily="2" charset="0"/>
              </a:rPr>
              <a:t>.</a:t>
            </a:r>
          </a:p>
        </p:txBody>
      </p:sp>
      <p:grpSp>
        <p:nvGrpSpPr>
          <p:cNvPr id="6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346551" y="312253"/>
            <a:ext cx="5249777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Achievement – Recent Publications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193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683568" y="882873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err="1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Choung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 et al. (2005) </a:t>
            </a:r>
            <a:r>
              <a:rPr lang="en-US" altLang="ko-KR" sz="1200" b="1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Engineering Technology and Human society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, Jiho (in Korean)</a:t>
            </a:r>
          </a:p>
          <a:p>
            <a:endParaRPr lang="en-US" altLang="ko-KR" sz="1200" dirty="0">
              <a:solidFill>
                <a:srgbClr val="346D94"/>
              </a:solidFill>
              <a:ea typeface="Microsoft Himalaya" pitchFamily="2" charset="0"/>
              <a:cs typeface="Microsoft Himalaya" pitchFamily="2" charset="0"/>
            </a:endParaRPr>
          </a:p>
          <a:p>
            <a:r>
              <a:rPr lang="en-US" altLang="ko-KR" sz="1200" dirty="0" err="1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Choung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 et al. (2006)  </a:t>
            </a:r>
            <a:r>
              <a:rPr lang="en-US" altLang="ko-KR" sz="1200" b="1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Engineering Technology and Management 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, Jiho (in Korean)</a:t>
            </a:r>
          </a:p>
          <a:p>
            <a:endParaRPr lang="en-US" altLang="ko-KR" sz="1200" dirty="0">
              <a:solidFill>
                <a:srgbClr val="346D94"/>
              </a:solidFill>
              <a:ea typeface="Microsoft Himalaya" pitchFamily="2" charset="0"/>
              <a:cs typeface="Microsoft Himalaya" pitchFamily="2" charset="0"/>
            </a:endParaRPr>
          </a:p>
          <a:p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Choung, J-Y., &amp; H-R Hwang(2007), </a:t>
            </a:r>
            <a:r>
              <a:rPr lang="en-US" altLang="ko-KR" sz="1200" b="1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The Co-Evolution of Technology and Institutions in Korean Information and </a:t>
            </a:r>
          </a:p>
          <a:p>
            <a:r>
              <a:rPr lang="en-US" altLang="ko-KR" sz="1200" b="1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                        Communications Technologies in David Gibson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, Manuel </a:t>
            </a:r>
            <a:r>
              <a:rPr lang="en-US" altLang="ko-KR" sz="1200" dirty="0" err="1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Heitor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 and Alejandro Ibarra-</a:t>
            </a:r>
            <a:r>
              <a:rPr lang="en-US" altLang="ko-KR" sz="1200" dirty="0" err="1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Yunez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 (</a:t>
            </a:r>
            <a:r>
              <a:rPr lang="en-US" altLang="ko-KR" sz="1200" dirty="0" err="1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eds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),      </a:t>
            </a:r>
          </a:p>
          <a:p>
            <a:r>
              <a:rPr lang="en-US" altLang="ko-KR" sz="1200" i="1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                        </a:t>
            </a:r>
            <a:r>
              <a:rPr lang="en-US" altLang="ko-KR" sz="1200" i="1" u="sng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CONNECTING PEOPLE, IDEAS, AND RESOURCES ACROSS COMMUNITIES, 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Purdue University Press.</a:t>
            </a:r>
          </a:p>
          <a:p>
            <a:endParaRPr lang="en-US" altLang="ko-KR" sz="1200" dirty="0">
              <a:solidFill>
                <a:srgbClr val="346D94"/>
              </a:solidFill>
              <a:ea typeface="Microsoft Himalaya" pitchFamily="2" charset="0"/>
              <a:cs typeface="Microsoft Himalaya" pitchFamily="2" charset="0"/>
            </a:endParaRPr>
          </a:p>
          <a:p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Choung, J. Y., &amp; Hwang, H.R. (forthcoming). </a:t>
            </a:r>
            <a:r>
              <a:rPr lang="en-US" altLang="ko-KR" sz="1200" b="1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Upgrading Non-technological Capabilities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, </a:t>
            </a:r>
            <a:r>
              <a:rPr lang="en-US" altLang="ko-KR" sz="1200" i="1" u="sng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The Challenges of</a:t>
            </a:r>
          </a:p>
          <a:p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                        </a:t>
            </a:r>
            <a:r>
              <a:rPr lang="en-US" altLang="ko-KR" sz="1200" i="1" u="sng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Technology and Economic Catch-up in Emerging Economies</a:t>
            </a:r>
            <a:r>
              <a:rPr lang="en-US" altLang="ko-KR" sz="1200" dirty="0">
                <a:solidFill>
                  <a:srgbClr val="346D94"/>
                </a:solidFill>
                <a:ea typeface="Microsoft Himalaya" pitchFamily="2" charset="0"/>
                <a:cs typeface="Microsoft Himalaya" pitchFamily="2" charset="0"/>
              </a:rPr>
              <a:t>, Oxford University Press</a:t>
            </a:r>
          </a:p>
          <a:p>
            <a:endParaRPr lang="en-US" altLang="ko-KR" sz="1200" dirty="0">
              <a:solidFill>
                <a:srgbClr val="346D94"/>
              </a:solidFill>
              <a:ea typeface="Microsoft Himalaya" pitchFamily="2" charset="0"/>
              <a:cs typeface="Microsoft Himalaya" pitchFamily="2" charset="0"/>
            </a:endParaRPr>
          </a:p>
          <a:p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영화진흥위원회 편집부 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(2010), </a:t>
            </a:r>
            <a:r>
              <a:rPr lang="ko-KR" altLang="en-US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영상기술의 미래와 </a:t>
            </a:r>
            <a:r>
              <a:rPr lang="en-US" altLang="ko-KR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R&amp;D </a:t>
            </a:r>
            <a:r>
              <a:rPr lang="ko-KR" altLang="en-US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전략</a:t>
            </a:r>
            <a:endParaRPr lang="en-US" altLang="ko-KR" sz="1200" b="1" spc="-150" dirty="0">
              <a:solidFill>
                <a:srgbClr val="346D94"/>
              </a:solidFill>
              <a:ea typeface="나눔고딕" panose="020B0600000101010101" charset="-127"/>
              <a:cs typeface="Microsoft Himalaya" pitchFamily="2" charset="0"/>
            </a:endParaRPr>
          </a:p>
          <a:p>
            <a:endParaRPr lang="en-US" altLang="ko-KR" sz="1200" spc="-150" dirty="0">
              <a:solidFill>
                <a:srgbClr val="346D94"/>
              </a:solidFill>
              <a:ea typeface="나눔고딕" panose="020B0600000101010101" charset="-127"/>
              <a:cs typeface="Microsoft Himalaya" pitchFamily="2" charset="0"/>
            </a:endParaRPr>
          </a:p>
          <a:p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정재용 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(2013) </a:t>
            </a:r>
            <a:r>
              <a:rPr lang="en-US" altLang="ko-KR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'</a:t>
            </a:r>
            <a:r>
              <a:rPr lang="ko-KR" altLang="en-US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원천기술을 확보하라</a:t>
            </a:r>
            <a:r>
              <a:rPr lang="en-US" altLang="ko-KR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‘,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 </a:t>
            </a:r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박성준 지음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, </a:t>
            </a:r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한국의 미래전략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:</a:t>
            </a:r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고전과 과학기술에 묻다</a:t>
            </a:r>
            <a:endParaRPr lang="en-US" altLang="ko-KR" sz="1200" spc="-150" dirty="0">
              <a:solidFill>
                <a:srgbClr val="346D94"/>
              </a:solidFill>
              <a:ea typeface="나눔고딕" panose="020B0600000101010101" charset="-127"/>
              <a:cs typeface="Microsoft Himalaya" pitchFamily="2" charset="0"/>
            </a:endParaRPr>
          </a:p>
          <a:p>
            <a:endParaRPr lang="en-US" altLang="ko-KR" sz="1200" spc="-150" dirty="0">
              <a:solidFill>
                <a:srgbClr val="346D94"/>
              </a:solidFill>
              <a:ea typeface="나눔고딕" panose="020B0600000101010101" charset="-127"/>
              <a:cs typeface="Microsoft Himalaya" pitchFamily="2" charset="0"/>
            </a:endParaRPr>
          </a:p>
          <a:p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정재용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, </a:t>
            </a:r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황혜란 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(2013), </a:t>
            </a:r>
            <a:r>
              <a:rPr lang="ko-KR" altLang="en-US" sz="1200" b="1" spc="-150" dirty="0" err="1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추격형</a:t>
            </a:r>
            <a:r>
              <a:rPr lang="ko-KR" altLang="en-US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 혁신시스템을 진단한다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, </a:t>
            </a:r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한울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.</a:t>
            </a:r>
          </a:p>
          <a:p>
            <a:endParaRPr lang="en-US" altLang="ko-KR" sz="1200" spc="-150" dirty="0">
              <a:solidFill>
                <a:srgbClr val="346D94"/>
              </a:solidFill>
              <a:ea typeface="나눔고딕" panose="020B0600000101010101" charset="-127"/>
              <a:cs typeface="Microsoft Himalaya" pitchFamily="2" charset="0"/>
            </a:endParaRPr>
          </a:p>
          <a:p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정재용 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(2015),  </a:t>
            </a:r>
            <a:r>
              <a:rPr lang="ko-KR" altLang="en-US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추격을 넘어</a:t>
            </a:r>
            <a:r>
              <a:rPr lang="en-US" altLang="ko-KR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:</a:t>
            </a:r>
            <a:r>
              <a:rPr lang="ko-KR" altLang="en-US" sz="1200" b="1" spc="-150" dirty="0" err="1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탈추격의</a:t>
            </a:r>
            <a:r>
              <a:rPr lang="ko-KR" altLang="en-US" sz="1200" b="1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 명암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, </a:t>
            </a:r>
            <a:r>
              <a:rPr lang="ko-KR" altLang="en-US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신서원</a:t>
            </a:r>
            <a:r>
              <a:rPr lang="en-US" altLang="ko-KR" sz="1200" spc="-150" dirty="0">
                <a:solidFill>
                  <a:srgbClr val="346D94"/>
                </a:solidFill>
                <a:ea typeface="나눔고딕" panose="020B0600000101010101" charset="-127"/>
                <a:cs typeface="Microsoft Himalaya" pitchFamily="2" charset="0"/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565" y="4700346"/>
            <a:ext cx="1335144" cy="20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66" y="4700346"/>
            <a:ext cx="1407464" cy="20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56" y="4700346"/>
            <a:ext cx="1403540" cy="201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11824" y="4700346"/>
            <a:ext cx="1440160" cy="204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46552" y="312253"/>
            <a:ext cx="3816424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Achievement - Books</a:t>
            </a:r>
          </a:p>
        </p:txBody>
      </p:sp>
      <p:pic>
        <p:nvPicPr>
          <p:cNvPr id="19" name="Picture 3" descr="C:\Documents and Settings\i.ji\바탕 화면\영상기술의 미래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08583"/>
            <a:ext cx="1356737" cy="20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848" y="4708583"/>
            <a:ext cx="1339624" cy="20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4177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46552" y="312253"/>
            <a:ext cx="3816424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Lab</a:t>
            </a:r>
            <a:r>
              <a:rPr lang="ko-KR" altLang="en-US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Members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712" y="2968081"/>
            <a:ext cx="381642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Alumni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6553200" y="6357009"/>
            <a:ext cx="2133600" cy="365125"/>
          </a:xfrm>
        </p:spPr>
        <p:txBody>
          <a:bodyPr/>
          <a:lstStyle/>
          <a:p>
            <a:fld id="{9DEEC888-4DDF-427F-91EC-A8A62E1B0C2E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68611" y="3491079"/>
            <a:ext cx="176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교수 및 연구교수</a:t>
            </a:r>
            <a:endParaRPr lang="ko-KR" altLang="en-US" sz="1400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9530" y="347665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연구원</a:t>
            </a:r>
            <a:endParaRPr lang="ko-KR" altLang="en-US" sz="1400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6602" y="349108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직원</a:t>
            </a:r>
            <a:endParaRPr lang="ko-KR" altLang="en-US" sz="1400" spc="-15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86264" y="4166193"/>
            <a:ext cx="2056885" cy="2130457"/>
            <a:chOff x="408414" y="2948877"/>
            <a:chExt cx="2056885" cy="2130457"/>
          </a:xfrm>
        </p:grpSpPr>
        <p:pic>
          <p:nvPicPr>
            <p:cNvPr id="1026" name="Picture 2" descr="한양대 로고에 대한 이미지 검색결과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948877"/>
              <a:ext cx="940754" cy="886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우송대 솔브릿지 로고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8414" y="3992138"/>
              <a:ext cx="1077736" cy="426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관련 이미지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9298" y="4575278"/>
              <a:ext cx="1764196" cy="504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한남대학교 로고에 대한 이미지 검색결과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423" y="3326392"/>
              <a:ext cx="896876" cy="889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그룹 6"/>
          <p:cNvGrpSpPr/>
          <p:nvPr/>
        </p:nvGrpSpPr>
        <p:grpSpPr>
          <a:xfrm>
            <a:off x="3470726" y="4166193"/>
            <a:ext cx="2831851" cy="2575175"/>
            <a:chOff x="3481374" y="3056999"/>
            <a:chExt cx="2831851" cy="2575175"/>
          </a:xfrm>
        </p:grpSpPr>
        <p:pic>
          <p:nvPicPr>
            <p:cNvPr id="1038" name="Picture 14" descr="kiat logo에 대한 이미지 검색결과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6" r="40426" b="-7386"/>
            <a:stretch/>
          </p:blipFill>
          <p:spPr bwMode="auto">
            <a:xfrm>
              <a:off x="3566122" y="3110219"/>
              <a:ext cx="1008112" cy="3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bs 로고에 대한 이미지 검색결과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790" y="3545929"/>
              <a:ext cx="839881" cy="833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NIPa 로고에 대한 이미지 검색결과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00930" y="3056999"/>
              <a:ext cx="1154078" cy="698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행정자치부 로고에 대한 이미지 검색결과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037" y="4581181"/>
              <a:ext cx="1391774" cy="409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과학재단 로고에 대한 이미지 검색결과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622" y="4991169"/>
              <a:ext cx="1643603" cy="64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한국과학기술기획평가원 로고에 대한 이미지 검색결과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0930" y="3937040"/>
              <a:ext cx="1008112" cy="434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표준연구원로고에 대한 이미지 검색결과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374" y="5193864"/>
              <a:ext cx="1032049" cy="285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직선 연결선 18"/>
          <p:cNvCxnSpPr/>
          <p:nvPr/>
        </p:nvCxnSpPr>
        <p:spPr>
          <a:xfrm>
            <a:off x="545394" y="3896506"/>
            <a:ext cx="19977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3641142" y="3896506"/>
            <a:ext cx="19977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/>
          <p:nvPr/>
        </p:nvCxnSpPr>
        <p:spPr>
          <a:xfrm>
            <a:off x="6669162" y="3896506"/>
            <a:ext cx="199775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sk innovation logoì ëí ì´ë¯¸ì§ ê²ìê²°ê³¼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22" y="4878059"/>
            <a:ext cx="1319446" cy="49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82712" y="1979491"/>
            <a:ext cx="381642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Ph.D. Students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9402" y="2151517"/>
            <a:ext cx="116136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강동인 </a:t>
            </a:r>
            <a:endParaRPr lang="en-US" altLang="ko-KR" sz="1200" b="1" spc="-150" dirty="0">
              <a:solidFill>
                <a:schemeClr val="accent1">
                  <a:lumMod val="50000"/>
                </a:schemeClr>
              </a:solidFill>
              <a:ea typeface="맑은 고딕" pitchFamily="50" charset="-127"/>
            </a:endParaRPr>
          </a:p>
          <a:p>
            <a:r>
              <a:rPr lang="ko-KR" altLang="en-US" sz="12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박사과정 </a:t>
            </a:r>
            <a:endParaRPr lang="en-US" altLang="ko-KR" sz="1050" spc="-150" dirty="0">
              <a:solidFill>
                <a:schemeClr val="accent1">
                  <a:lumMod val="50000"/>
                </a:schemeClr>
              </a:solidFill>
              <a:ea typeface="맑은 고딕" pitchFamily="50" charset="-127"/>
            </a:endParaRPr>
          </a:p>
          <a:p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관심 분야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:  </a:t>
            </a:r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신재생에너지기술 산업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,  </a:t>
            </a:r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제도 전환</a:t>
            </a: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24" y="2169468"/>
            <a:ext cx="923918" cy="1014553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3" t="38472" r="25407" b="48194"/>
          <a:stretch/>
        </p:blipFill>
        <p:spPr>
          <a:xfrm>
            <a:off x="5598394" y="2161616"/>
            <a:ext cx="976035" cy="111547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592935" y="2155682"/>
            <a:ext cx="15074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강인제</a:t>
            </a:r>
            <a:endParaRPr lang="en-US" altLang="ko-KR" sz="1200" spc="-150" dirty="0">
              <a:solidFill>
                <a:schemeClr val="accent1">
                  <a:lumMod val="50000"/>
                </a:schemeClr>
              </a:solidFill>
              <a:ea typeface="맑은 고딕" pitchFamily="50" charset="-127"/>
            </a:endParaRPr>
          </a:p>
          <a:p>
            <a:r>
              <a:rPr lang="ko-KR" altLang="en-US" sz="12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박사과정</a:t>
            </a:r>
            <a:endParaRPr lang="en-US" altLang="ko-KR" sz="1200" spc="-150" dirty="0">
              <a:solidFill>
                <a:schemeClr val="accent1">
                  <a:lumMod val="50000"/>
                </a:schemeClr>
              </a:solidFill>
              <a:ea typeface="맑은 고딕" pitchFamily="50" charset="-127"/>
            </a:endParaRPr>
          </a:p>
          <a:p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관심분야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: </a:t>
            </a:r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지식상호발전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, </a:t>
            </a:r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학습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, </a:t>
            </a:r>
            <a:r>
              <a:rPr lang="ko-KR" altLang="en-US" sz="1100" spc="-150" dirty="0" err="1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탈추격</a:t>
            </a:r>
            <a:endParaRPr lang="en-US" altLang="ko-KR" sz="1100" spc="-150" dirty="0">
              <a:solidFill>
                <a:schemeClr val="accent1">
                  <a:lumMod val="50000"/>
                </a:schemeClr>
              </a:solidFill>
              <a:ea typeface="맑은 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374693" y="4307321"/>
            <a:ext cx="1914725" cy="2124836"/>
            <a:chOff x="6747282" y="3272237"/>
            <a:chExt cx="1944145" cy="2207422"/>
          </a:xfrm>
        </p:grpSpPr>
        <p:pic>
          <p:nvPicPr>
            <p:cNvPr id="1052" name="Picture 28" descr="삼성전자 로고에 대한 이미지 검색결과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47282" y="3272237"/>
              <a:ext cx="1440089" cy="490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skt 로고에 대한 이미지 검색결과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7282" y="3815820"/>
              <a:ext cx="1280023" cy="492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한국전력 로고에 대한 이미지 검색결과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48" t="16352" r="13615" b="17499"/>
            <a:stretch/>
          </p:blipFill>
          <p:spPr bwMode="auto">
            <a:xfrm>
              <a:off x="7683315" y="4378982"/>
              <a:ext cx="1008112" cy="682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인포마스터로고에 대한 이미지 검색결과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115" y="5022109"/>
              <a:ext cx="1322399" cy="457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57659" y="4127107"/>
            <a:ext cx="1433503" cy="567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E2E07D-844D-486C-B3BF-ACCE2C59BC00}"/>
              </a:ext>
            </a:extLst>
          </p:cNvPr>
          <p:cNvPicPr preferRelativeResize="0"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92" y="868485"/>
            <a:ext cx="925200" cy="1015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409EB30-E7BB-4C2E-9937-ED49BBFE3F4C}"/>
              </a:ext>
            </a:extLst>
          </p:cNvPr>
          <p:cNvSpPr txBox="1"/>
          <p:nvPr/>
        </p:nvSpPr>
        <p:spPr>
          <a:xfrm>
            <a:off x="482712" y="979418"/>
            <a:ext cx="381642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Research</a:t>
            </a:r>
            <a:r>
              <a:rPr lang="ko-KR" altLang="en-US" sz="2000" b="1" spc="-2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Professor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659420-537C-49E4-B97F-FA5EED22AD32}"/>
              </a:ext>
            </a:extLst>
          </p:cNvPr>
          <p:cNvSpPr txBox="1"/>
          <p:nvPr/>
        </p:nvSpPr>
        <p:spPr>
          <a:xfrm>
            <a:off x="4109402" y="871603"/>
            <a:ext cx="29095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pc="-150" dirty="0" err="1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장병득교수</a:t>
            </a:r>
            <a:endParaRPr lang="en-US" altLang="ko-KR" sz="1200" b="1" spc="-150" dirty="0">
              <a:solidFill>
                <a:schemeClr val="accent1">
                  <a:lumMod val="50000"/>
                </a:schemeClr>
              </a:solidFill>
              <a:ea typeface="맑은 고딕" pitchFamily="50" charset="-127"/>
            </a:endParaRPr>
          </a:p>
          <a:p>
            <a:r>
              <a:rPr lang="ko-KR" altLang="en-US" sz="12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연구교수</a:t>
            </a:r>
            <a:endParaRPr lang="en-US" altLang="ko-KR" sz="1050" spc="-150" dirty="0">
              <a:solidFill>
                <a:schemeClr val="accent1">
                  <a:lumMod val="50000"/>
                </a:schemeClr>
              </a:solidFill>
              <a:ea typeface="맑은 고딕" pitchFamily="50" charset="-127"/>
            </a:endParaRPr>
          </a:p>
          <a:p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관심 분야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: </a:t>
            </a:r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거시경제학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, </a:t>
            </a:r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통화정책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, </a:t>
            </a:r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응용계량경제학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, </a:t>
            </a:r>
          </a:p>
          <a:p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                  </a:t>
            </a:r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기술혁신</a:t>
            </a:r>
            <a:r>
              <a:rPr lang="en-US" altLang="ko-KR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, </a:t>
            </a:r>
            <a:r>
              <a:rPr lang="ko-KR" altLang="en-US" sz="1100" spc="-150" dirty="0">
                <a:solidFill>
                  <a:schemeClr val="accent1">
                    <a:lumMod val="50000"/>
                  </a:schemeClr>
                </a:solidFill>
                <a:ea typeface="맑은 고딕" pitchFamily="50" charset="-127"/>
              </a:rPr>
              <a:t>과학기술정책</a:t>
            </a:r>
            <a:endParaRPr lang="en-US" altLang="ko-KR" sz="1100" spc="-150" dirty="0">
              <a:solidFill>
                <a:schemeClr val="accent1">
                  <a:lumMod val="50000"/>
                </a:schemeClr>
              </a:solidFill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429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46552" y="312253"/>
            <a:ext cx="3816424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Schedule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1739702"/>
            <a:ext cx="82089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u="sng" spc="-150" dirty="0">
                <a:solidFill>
                  <a:schemeClr val="accent1">
                    <a:lumMod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정기 일정</a:t>
            </a:r>
            <a:endParaRPr lang="en-US" altLang="ko-KR" sz="1400" b="1" u="sng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endParaRPr lang="en-US" altLang="ko-KR" sz="1400" b="1" u="sng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Lab Seminar</a:t>
            </a:r>
          </a:p>
          <a:p>
            <a:pPr marL="742950" lvl="1" indent="-285750">
              <a:buFontTx/>
              <a:buChar char="-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월 </a:t>
            </a: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2</a:t>
            </a: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회 정기 랩세미나 진행</a:t>
            </a: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기술혁신전략</a:t>
            </a: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혁신정책 등 관련 연구주제를 중심으로 </a:t>
            </a:r>
            <a:r>
              <a:rPr lang="ko-KR" altLang="en-US" sz="1400" b="1" u="sng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개별 면담</a:t>
            </a: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및 </a:t>
            </a:r>
            <a:r>
              <a:rPr lang="ko-KR" altLang="en-US" sz="1400" b="1" u="sng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랩 프로젝트 미팅</a:t>
            </a: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진행</a:t>
            </a: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742950" lvl="1" indent="-285750">
              <a:buFontTx/>
              <a:buChar char="-"/>
            </a:pP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개별 면담</a:t>
            </a: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개별 투고 논문 및 학위논문 지도</a:t>
            </a: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향후 연구방향 지도 </a:t>
            </a: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랩 프로젝트 미팅</a:t>
            </a: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현재 랩에서 수행하고 있는 연구프로젝트 진행사항 논의</a:t>
            </a: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982663" lvl="2" indent="-285750">
              <a:buFont typeface="Wingdings" panose="05000000000000000000" pitchFamily="2" charset="2"/>
              <a:buChar char="ü"/>
            </a:pP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“</a:t>
            </a: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인공지능을 위한 양자컴퓨팅 기초원천 기술연구</a:t>
            </a: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”</a:t>
            </a:r>
          </a:p>
          <a:p>
            <a:pPr marL="982663" lvl="2" indent="-285750">
              <a:buFont typeface="Wingdings" panose="05000000000000000000" pitchFamily="2" charset="2"/>
              <a:buChar char="ü"/>
            </a:pP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“</a:t>
            </a:r>
            <a:r>
              <a:rPr lang="ko-KR" altLang="en-US" sz="1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미래국방혁신기술개발사업</a:t>
            </a: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(</a:t>
            </a: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실리콘 위상 배열 기반 스마트 </a:t>
            </a: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3D </a:t>
            </a:r>
            <a:r>
              <a:rPr lang="ko-KR" altLang="en-US" sz="1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영상센서</a:t>
            </a: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개발</a:t>
            </a: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)”</a:t>
            </a:r>
          </a:p>
          <a:p>
            <a:pPr marL="982663" lvl="2" indent="-285750">
              <a:buFont typeface="Wingdings" panose="05000000000000000000" pitchFamily="2" charset="2"/>
              <a:buChar char="ü"/>
            </a:pP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“</a:t>
            </a:r>
            <a:r>
              <a:rPr lang="ko-KR" altLang="en-US" sz="1400" spc="-1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프론티어</a:t>
            </a: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혁신국가 진입을 위한 전환기 혁신역량지표 개발 연구</a:t>
            </a:r>
            <a:r>
              <a:rPr lang="en-US" altLang="ko-KR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”</a:t>
            </a:r>
          </a:p>
          <a:p>
            <a:pPr marL="742950" lvl="1" indent="-285750">
              <a:buFontTx/>
              <a:buChar char="-"/>
            </a:pP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742950" lvl="1" indent="-285750">
              <a:buFontTx/>
              <a:buChar char="-"/>
            </a:pP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742950" lvl="1" indent="-285750">
              <a:buFontTx/>
              <a:buChar char="-"/>
            </a:pP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r>
              <a:rPr lang="ko-KR" altLang="en-US" sz="1400" b="1" u="sng" spc="-150" dirty="0" err="1">
                <a:solidFill>
                  <a:schemeClr val="accent1">
                    <a:lumMod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비정기</a:t>
            </a:r>
            <a:r>
              <a:rPr lang="ko-KR" altLang="en-US" sz="1400" b="1" u="sng" spc="-150" dirty="0">
                <a:solidFill>
                  <a:schemeClr val="accent1">
                    <a:lumMod val="50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 일정</a:t>
            </a:r>
            <a:endParaRPr lang="en-US" altLang="ko-KR" sz="1400" b="1" u="sng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endParaRPr lang="en-US" altLang="ko-KR" sz="1400" b="1" u="sng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연구실 내부 워크샵</a:t>
            </a: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charset="0"/>
              <a:buChar char="•"/>
            </a:pP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ko-KR" altLang="en-US" sz="140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국내외 학회 참석 등</a:t>
            </a:r>
            <a:endParaRPr lang="en-US" altLang="ko-KR" sz="1400" spc="-150" dirty="0">
              <a:solidFill>
                <a:schemeClr val="tx1">
                  <a:lumMod val="65000"/>
                  <a:lumOff val="3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  <a:p>
            <a:endParaRPr lang="ko-KR" altLang="en-US" sz="1400" spc="-150" dirty="0">
              <a:solidFill>
                <a:schemeClr val="accent1">
                  <a:lumMod val="50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149" y="1038649"/>
            <a:ext cx="381642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ea typeface="Tahoma" pitchFamily="34" charset="0"/>
                <a:cs typeface="Tahoma" pitchFamily="34" charset="0"/>
              </a:rPr>
              <a:t>Lab Seminar &amp; Meeting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43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543017" y="1055734"/>
            <a:ext cx="4427985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전환기 </a:t>
            </a:r>
            <a:r>
              <a:rPr lang="ko-KR" altLang="en-US" sz="1200" spc="100" dirty="0" err="1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창의형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 기술</a:t>
            </a: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-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사회 시스템 모델 연구 </a:t>
            </a: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– </a:t>
            </a:r>
          </a:p>
          <a:p>
            <a:pPr algn="ctr">
              <a:lnSpc>
                <a:spcPct val="100000"/>
              </a:lnSpc>
            </a:pP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탈추격</a:t>
            </a: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(Post Catch-Up)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Arial" panose="020B0604020202020204" pitchFamily="34" charset="0"/>
              </a:rPr>
              <a:t>학의 모색 </a:t>
            </a:r>
            <a:endParaRPr lang="en-US" altLang="ko-KR" sz="1200" spc="100" dirty="0">
              <a:solidFill>
                <a:schemeClr val="bg1"/>
              </a:solidFill>
              <a:latin typeface="나눔고딕" panose="020B0600000101010101" charset="-127"/>
              <a:ea typeface="나눔고딕" panose="020B0600000101010101" charset="-127"/>
              <a:cs typeface="Arial" panose="020B0604020202020204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4543016" y="1628800"/>
            <a:ext cx="4427985" cy="4555962"/>
            <a:chOff x="4716015" y="2040526"/>
            <a:chExt cx="3563530" cy="3630247"/>
          </a:xfrm>
        </p:grpSpPr>
        <p:pic>
          <p:nvPicPr>
            <p:cNvPr id="2057" name="Picture 9" descr="http://cfile258.uf.daum.net/image/22608E46529C3C442A63E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2040527"/>
              <a:ext cx="1780119" cy="106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http://cfile265.uf.daum.net/image/025885365165169E317CD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135" y="2040526"/>
              <a:ext cx="1780122" cy="1068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://cfile261.uf.daum.net/image/2130CC44522675E5321D2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108599"/>
              <a:ext cx="1799989" cy="133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3" name="Picture 15" descr="http://cfile247.uf.daum.net/image/135CF13C4FB98BA6126A2B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9083" y="3089947"/>
              <a:ext cx="1767174" cy="1352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5" name="Picture 17" descr="http://cfile260.uf.daum.net/image/1474AB444FF0EB2A14117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5" y="4442770"/>
              <a:ext cx="1836469" cy="122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7" name="Picture 19" descr="http://cfile270.uf.daum.net/image/18744E474F265E7429F2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2783" y="4442770"/>
              <a:ext cx="1806762" cy="12280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utoShape 21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23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25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3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6552" y="312253"/>
            <a:ext cx="3816424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Projects (Past)</a:t>
            </a:r>
          </a:p>
        </p:txBody>
      </p:sp>
      <p:graphicFrame>
        <p:nvGraphicFramePr>
          <p:cNvPr id="4" name="다이어그램 3"/>
          <p:cNvGraphicFramePr/>
          <p:nvPr>
            <p:extLst>
              <p:ext uri="{D42A27DB-BD31-4B8C-83A1-F6EECF244321}">
                <p14:modId xmlns:p14="http://schemas.microsoft.com/office/powerpoint/2010/main" val="2038365752"/>
              </p:ext>
            </p:extLst>
          </p:nvPr>
        </p:nvGraphicFramePr>
        <p:xfrm>
          <a:off x="63311" y="2072162"/>
          <a:ext cx="4584889" cy="34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그림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1" y="1236982"/>
            <a:ext cx="1669777" cy="463826"/>
          </a:xfrm>
          <a:prstGeom prst="rect">
            <a:avLst/>
          </a:prstGeom>
        </p:spPr>
      </p:pic>
      <p:sp>
        <p:nvSpPr>
          <p:cNvPr id="21" name="TextBox 20"/>
          <p:cNvSpPr txBox="1">
            <a:spLocks/>
          </p:cNvSpPr>
          <p:nvPr/>
        </p:nvSpPr>
        <p:spPr>
          <a:xfrm>
            <a:off x="2177397" y="1190504"/>
            <a:ext cx="20814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Post</a:t>
            </a:r>
            <a:r>
              <a:rPr lang="en-US" altLang="ko-KR" sz="1600" b="1" baseline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</a:rPr>
              <a:t> Catch-up Center</a:t>
            </a:r>
          </a:p>
          <a:p>
            <a:pPr algn="ctr"/>
            <a:r>
              <a:rPr lang="ko-KR" altLang="en-US" sz="1200" b="1" baseline="0" dirty="0" err="1">
                <a:latin typeface="+mj-lt"/>
                <a:ea typeface="+mn-ea"/>
              </a:rPr>
              <a:t>탈추격</a:t>
            </a:r>
            <a:r>
              <a:rPr lang="ko-KR" altLang="en-US" sz="1200" b="1" baseline="0" dirty="0">
                <a:latin typeface="+mj-lt"/>
                <a:ea typeface="+mn-ea"/>
              </a:rPr>
              <a:t> 연구센터 </a:t>
            </a:r>
            <a:r>
              <a:rPr lang="en-US" altLang="ko-KR" sz="1200" b="1" baseline="0" dirty="0">
                <a:latin typeface="+mj-lt"/>
                <a:ea typeface="+mn-ea"/>
              </a:rPr>
              <a:t>(2011~2016)</a:t>
            </a:r>
            <a:endParaRPr lang="ko-KR" altLang="en-US" sz="1200" b="1" dirty="0">
              <a:latin typeface="+mj-lt"/>
              <a:ea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275" y="5955886"/>
            <a:ext cx="7795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u="sng" spc="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교육부 학술연구지원사업 우수성과 </a:t>
            </a:r>
            <a:r>
              <a:rPr lang="en-US" altLang="ko-KR" sz="1400" b="1" u="sng" spc="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50</a:t>
            </a:r>
            <a:r>
              <a:rPr lang="ko-KR" altLang="en-US" sz="1400" b="1" u="sng" spc="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선 선정연구</a:t>
            </a:r>
            <a:endParaRPr lang="en-US" altLang="ko-KR" sz="1400" b="1" u="sng" spc="1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r>
              <a:rPr lang="ko-KR" altLang="en-US" sz="1400" b="1" u="sng" spc="1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교육부 부총리 표창 수여</a:t>
            </a:r>
            <a:endParaRPr lang="ko-KR" altLang="en-US" sz="1400" b="1" spc="1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378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635896" y="1294561"/>
            <a:ext cx="5282909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ts val="7000"/>
              </a:lnSpc>
              <a:defRPr sz="6600" b="1" spc="-500">
                <a:gradFill>
                  <a:gsLst>
                    <a:gs pos="0">
                      <a:srgbClr val="0099FF">
                        <a:alpha val="62000"/>
                      </a:srgbClr>
                    </a:gs>
                    <a:gs pos="99000">
                      <a:srgbClr val="00B0F0">
                        <a:alpha val="78000"/>
                      </a:srgbClr>
                    </a:gs>
                  </a:gsLst>
                  <a:lin ang="2700000" scaled="0"/>
                </a:gra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&lt;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 </a:t>
            </a:r>
            <a:r>
              <a:rPr lang="ko-KR" altLang="en-US" sz="1200" spc="100" dirty="0" err="1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프론티어</a:t>
            </a:r>
            <a:r>
              <a:rPr lang="ko-KR" altLang="en-US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 혁신국가 진입을 위한 전환기 혁신역량지표 개발 연구</a:t>
            </a:r>
            <a:r>
              <a:rPr lang="en-US" altLang="ko-KR" sz="1200" spc="100" dirty="0">
                <a:solidFill>
                  <a:schemeClr val="bg1"/>
                </a:solidFill>
                <a:latin typeface="나눔고딕" panose="020B0600000101010101" charset="-127"/>
                <a:ea typeface="나눔고딕" panose="020B0600000101010101" charset="-127"/>
                <a:cs typeface="Microsoft Himalaya" pitchFamily="2" charset="0"/>
              </a:rPr>
              <a:t>&gt;</a:t>
            </a:r>
          </a:p>
        </p:txBody>
      </p:sp>
      <p:sp>
        <p:nvSpPr>
          <p:cNvPr id="7" name="AutoShape 21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AutoShape 23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25" descr="data:image/jpeg;base64,/9j/4AAQSkZJRgABAQAAAQABAAD/2wCEAAkGBhMQEQ8SEhMWEBUUFRUWFhcUGBYYFhcVFRUVFxQUFBYYGyYgGBkjGhQWIC8gIycpLCwsFx4zNTAqNScrLCkBCQoKDgwOGg8PGiwkHyQyKSwsKi8sKTUsLS8tLCksNCksLy8sKikpKSwpLDAsLCwpKiksLCwqLCwsLS0pLCwpLP/AABEIALYBFQMBIgACEQEDEQH/xAAcAAEAAgMBAQEAAAAAAAAAAAAAAQYEBQcCAwj/xABIEAACAQIEAwQFCQUFBgcAAAABAgADEQQFEiEGMVETIkFhBzJxgZEUIzNyc6GxsrMkNGJ0wTVCUoLRCEOSwsPwFVNjotLx8v/EABoBAQADAQEBAAAAAAAAAAAAAAABAgQDBQb/xAAuEQEAAQMDAQUHBQEAAAAAAAAAAQIDEQQSITFBUWFxgQUTIjIzkbGhwdHh8DT/2gAMAwEAAhEDEQA/AOHExeDIgTeNR6yJNoDUesaj1i0iB6DecavOeYgTqPWNR6yIgbrKOF8RiV1oCENwGN7Eg2soG53IHvm0wfozx1YgUlWpy5MRztY7job+yWj0ct+wrv8A76p+rgf9Z1n0f+q31aP/ADj8FA9wgflOoCpKm4IJB9o5zzqPWZGZ/TVvtH/MZjQJ1HrGo9ZEQJ1HrGo9ZEQJ1HrGo9ZEQJ1HrGo9ZEQJ1HrNpw/kr4yqaatp0qXYm57oKjYeJuwmqlu9G37xX/l2/VowN1hfRT2zqiVXBY6RcAi93Xy2vTf3CV/0gcHHKcSmHNXtmNJajG2kAszgKNzfZRv5ztnCn7xR+0H6mPnOv9ob+1U/lqX56sDmOo9Y1HrIiBOo9Y1HrIiBOo9Y1GRECbxeRED2hiQkmB5MiSZEBERAm8iIgIiICIn0GHa2rSbbm9jaw57wOo+jk/sI+2qfqYGda9H/AKrfVpfjUnEuGcdUw+Do9mva6yXK3Atqq3Yg9AMIv/EZ1f0e5k5FddhpCC/1S+9uve+7xloomUZh+cM1+nr/AGj/AJjMWbTiqgExuNRdlXEVlHsFRgJq5VJERAREQEREBERAS2+jc/tFf+Xf9SlKlLLwMxFWsQbfMke4ul/wkxGR2/hU/tFH7T/q4+c6/wBof+1af8rS/PVlj4azCoMVhQHIvWAPLxbGHxHVyZq/TtQDV8B/eOiprPNraktqbnawNr+dpaaJiMq7ucOQxPpUcG1lC+y+/tuTPnKLEREBERAREQPSSZCSYHkyJJkQEm8iIE3i8iIE3kREBN1l+ApsqEioWZW5FQtySoUE8jNTSw7NyBP4fGXrKsAiUKS2AqpfXue9qY2Cqf8ACDzED3w4jdktNlIYF1UHbYnu7n7SobnqOk6FwZma0VruBqLBbDwvqqf/ABWV7LsL3KbXbVqYFb8gg7h95qP8JYMnwrE1AwIASlY7d7S1gvLa2ok28PfJ3SjDmdbgerWqVq1ZzT1OHYlCSTVJY3u3O9xKrm2CFGtUpqxcIbAkWJ2G9rm0/QdPLvlGlDSOkOtN9WoEDSArDwI9XccvjOaek/gWvSxeulQvSdQUNO5dtIAcupO7gkX0i1ip53kJc7iSykEgixGxB8DIgIiICIiAiJ9sNhWqEhRy5nwHtgbPhuijGoHRXOkadV7A772HsloyDJjTrVKyopR0KBV5qWGoDSd+SE339UzX5BlQRAdILsbht+XIKF873+E6TWzLD5a2js0qY0UabMrLelhyKZ5hRZ6xO5v6usb25hmZDhQKtKoKOoBlcNobSLtiHO/kKir90rnHfDny3FPiqiswVQmkd02QIAFFt7Ft7f4x0N7HgOImxNZNddjdlW2qw2bFBiAthutINy5AdJVq3GmJw+LrU3JxFC3zeteZBXWFqW5adR3uL2kil8acPJhEwbLSNPtlqNcsWLAMoU9B4/GVadt4tyJM6wVKvQqFXwwPcIuOzdlDqQNwyHc89r87gzkedZDVwjBaoHe3VlN1blex6i42O+4kDXREQEREBERA9JJkJJgeTIkmRAREQEREBESVFyB+EC3ZHh1NKjc2Yb/8RJFx7xvN7Qpi17ggC/wCHl/nE19DC0yqbEWVQDuDsBa/n7Zn4bK9QstUgEEbgHno/ogEkbrA0StQOWYBVYFLgobVAhY+NwxA9/tlswOYot7jlqv/AJCFbkfAkCVbD5FVcMBVXvB+an+/WWt4ea2m7w/CFeoXtXRQ3bf3WNu1qLUX4FYxCMrdSz9V7oRQb25X31oh3JP95x981GcZgMYEVjpAJIba4sEJsSLAEOBM7D+juox1NiyLszWSmBbVWSqBct4FLe/ymwwnBOEo21s9Ui1gzdOVlTfkAP8AKJPBy/OHpMwK0syxIT1G0Mh6qyLv57g7+Mq06j6fadBcbS0BkqdkgK2AQUxq0HqGJvt0G9jOXSqSIiAiIgJYOFyqioagujEKem2/hyO4lfl04bwjjCq/Z9xnI1XBDHbY9DbwMC3ZFRpppxSjWtBK9YqTdS1BKJpJ13q1VHsmjy/G1MUcVUcFX0MzEnmWdWZh4nf8Z0XhrIKFbKmR7UTXfSWQqHa1ZW0ht7XFMX25Ly2lUxuS08FUxNBVBYUFY1e1LgklSbJoXR0sb9ZzrqxOCmJ3c9MT+Jbbh1v2mlen/vBdbruurH/N2JseSLbl8wfBRNHmeYmjXxraDVNXEu2lLlU7o2L2sR5qCJtMJmALg6SO+55/4jmpA9tqnLoJoeIM3bDXZdPr2IOrfY2C2I36+Evu3Rwp80ZiUcL8W1KWPAZdC1EI0qDYst2F78zpv/7ek8+kmktTLcsqopGipVVyRa7VVUgG/MgUfwmSKC1vkmIfV2iaG7t9PfF9PebqwF+cz+OcelPJVR6aVC+KYJqJ1K/Y71ABY90EeO5YX22KnOOU09OrjURElYiIgIiIHpJMhJMDyZEkyICTeREBERA90qRYhQLk8p9VwdQEWVgQRbYg3vtaZGSY1KVQs97aSNuYJt/pLDQxqVGUIysTYgcifLzPlLREYnKJZ+XYiq6Ka7a3Hdv/AAgCwO3MXt7puMGqmammSmzAqbk7+6Z2Cr94D4noPEyqVtyzDr1PxllwVFbbFvif9ZqMvwbKi1NmQmwYcvK/S8s+UEbQMzIcIVBNV3rEk2FhoCn1RY3Nx1vLFSQAbAL5DaKZso8NpqOK83bD0NSGzMwUHnbYkn4D74H5Y9Iea1MTmeOeq2oivUpjoEpuURQOgCj75XZ1zjDhmhinZggpViSzVEFgzPdzrQbHvPz57SpYv0bV0oV66stRaKh3AuLIeZ35kbbe3pLTRMRmUbozhUIiJVJJAvtInulU0srdCD8DA2DcP1R0+PLrNxw7lrUiSx3INx4W2sfbeY68Tq19SFd/Cx26+EseUYM4gqMORXYr6ibvbbmo3X3y1W2OiIz2rhhM7dcmxKUy1J6NeiVdCVOmq97XHmre4iYmf11qVcTWvdqmEphwVGzolE91r7gh7+Ft9p9q+U1cNl2ZU6ydm+vBNY2OxepY7TV5xWVddyBejYXIHeNHC29vjKXPkjzKOLnpP4RQYgj6zX9t8dYH27+215peM6etqKnk1YL8Rb+s3OAxSl13GnVqPeUd0/K7+PO1ZBbnz6GaHidya6C4a2IUqBvpUWFiQLE3PUzlTExDlbzD3jMz7+XU1GhWqpcXudNKoEUE2F91v8J9PTFRKVMuQatHyNKtvDtKtSprb2kIg9iLMKlR1th3eyGlUfs+fftVZh5G5226zb1M4qVhpcKVAK6WGsWuuwD3A5zTGa5inw4+zrjbx6/dzGJ0XKfR1SxVRAGNIVGK2G6rse91IHO197c5Rc2wHyevXokhuyqPT1DkdDFbgeF7SKqZpnEpYkREqERED0kmQkmB5MiSZEBEkRAiIiAn1w1BnYKvM/8Ad5k5NhBVqqjC4MtdPJBRDKLbO5B6BhYC/lYSMrY7TJQ60irPr7x38rDa5353lw4cy+mWp3qGkqEVbhgA7KPonvtoYkAgWOwPhK9gsvbsajgd2mVueus6QR13/pMrCEjmCPHeWpnE5hWYzxLpdPMKWjFrS9Sq6dmvjZd2qaf7oPgD19tvfDmWNTrGoahYEEaTy3HPn4HeVTKMWARLzlNUHSRyPLzsSDb3gj3RM55REYjCz47LVxNA0nuFa19JsdiDt8JqsVwYrUForVchW1KahDadiCFsBYb3mfic1FKmCZjLxdR7OrU1AinpuARcBmCgm/hdhIS5Lxgz4da1WlS7YUXKVtR0ldJK6wBe6nTe/tlMx/pQd8NXw1OitNa1NKbMWLMLevp2Gx3HsM7Zm1VajYhqbUqgqA02CEbBKgYMwubkgW8Oc5FxZw3T+T4zFso7V8TWa4uAoJQ6QL2sCx+MTcnGJ6OlNuJxjrz/AC5vERDmRE9JzHtgeqVBnNlBba5t4DqeglnyPLeyqA3OrSb+A3tt1m9/8IQBKg2JpMh6WLEk+3zmy4e4UfEDtlBNIl0LDnrCMVuLbAlbXPXzlcuk0TGY7n3+VlMpzRzdvncFe9ybdo48Zh18caqUq1PSV094EA200Uptvz2NOk3mK38Jm2OTMuWY2jWKLUr1MNppB1NUdm7MxdBcoO8Of3TByfhGthqGIckGn2dRgCQTqFN9OkDxszD/ADTp7qblE8dOXnX9Vbs3Kaa5xM9PFm5fikuAaVJu8dyG8A/gGH+GaLOuIq/yitTpLRpIh0jRTRSWN7BqrAsFABZrEd1T1m1wNcBlvTvdmG9NTyFTqv1fjNZnOFdq2IWspClmCXGnuM+F9WwsAbkfGZqLFNVURMfq0117aZqVTC43tMXg1B1JTqIqE82vUBZz01MSbeAtOu5rwhrGF7MlO3oLaowDAVnJ7vhsbKN+vw5+3DlKg+FqLqua1Mb2t6w8vKdwFHVhcMdZXsqNGoo8NYfYkTXXE0S5abUUX6d1PTxfnrGZ5mOXuFZmosHLI+hRq0krqS62IuJVqtUszMxJLEkk8ySbkmd2zDLlqYioWOsphaum/IXdSffecNxwtVqj+NvzGct0zPxdW2qmMbqemXwiIkuZERA9JJkJJgeTIkmRAREQEREDKy3G9jUV7areF7ffNtSzuriHqAvpDXZQQCBvy5C9hK/PSOQQQbESJjK9NWJh2jgDG00w+M+UfRKUtsT3yy2UAc+vu8p887zCjV0CiORPgRYHw3lL4YxTvRYMxYCobAnYd1fD3yxYSnIop2xha9ci5VmISlJrjew/GWvhbP6iVKVBjrpswUAgXQsTYqR4ajuPMzDwWXq4s3j05jzEsnDnDVOnUWoSajD1b2AB62HMzlXTXNcTE8Ndm7Yps1U1x8X++zf59lz1qBCbHe3vlBx3DGLpUKtbR3VG9iCfI6fEA2+E7HhqQ0jafUUwBa07sETiXEs3xa4bBVKitoKUjoYc9ZWy26kkzl9bjetUwj4aqO01Oz9oTYjUEFrAWPq398ceZlVfHY+k1Rmppiq4VCTpUCq4AA5bDYdJW5wtWtkTE8t2r1fvq4qpjGIwRETuwEkGREDYVs5qVXpNUNwlgLC22q52HPnOnZPVoHL6Rq1mANVwKdLSzts7airOAFsPWIO9pyGbjhb6cfVb8JzqtxVjLRa1NdrM09Z7fV1rAYPCNh62IoU6qVqDU11VHVgUrFlZQFAG4Xe4vvsZvsVvl9b7Kr+m0r3Dv7lmP1sL+erLMKIfBOp5Mjg+woZ6WmiKbVUR4vjfb965d1tqa5mZ46+f9KxldSzizEd5uRP/AK3+k0GPP7ZjOnanfx1dphr/AHW+M2mEIFVQETeppBPam11pG9hVF/p2+HnMTOyPlmKUKqhWS2kEXu2FJLEklm9p5WmGxXE3YiH0N7i1VLzmfLCfb0vzT4emnG1Acsph2FM4KmxQMdJYVKneK3sTsN598z5YX7el+aYXpr+kyr+RT9SpNGo+Zg9kfR9ZUTKs6q4Vmek2kshQ3Aa6ta4sfYJh1KhYljzJJPtO5nmJnezmcYIiIQREQPSSZCSYHkyJJkQEm0iIE2i0iICJ9KFBnYKouT4TY5dlJ1/OCwVmUjx1KASPvk4RM4bjhH6F/tD+VZbMFNJlyWU7AXPgLeAm4wTyErVlfhLhlPMSm5W/KXHKW5QLhQ9UT6T5UHGkT6AwPxxxx/aWZfzeI/WeaSfoLjTgWjWGZBtGsCpiKdRQAVY1DqpuR5sOfQ9ZxHEcOVkWu+kMlGo9JnBFtSc7X3I3Hh4y23iJhz3xumJ7Mfq1cREq6ERAgJuuFqZ7YGxtpbe23LrJbhh1KX7ysrNdQeam2k+Zm/wlHS3QBbD4C/8AWTMY6qxOei68O/uWY/Wwv56ktOG/dT9VvyGVXhs/sWZe3C/qVJasMbYQk7WVvyNN1j6VXr+HyXtv/sten5UrDfTU/th+TBzCzz9+xv1qf44WZeGcdtT3H0w8f4MH/UH4HpMLOqgONxpBBGqnuOXPC3nmab60er6jUfRqes09XC/b0vzT4emXBu7ZYyozBcElyqkgfOVOZHKfbNPVwv21L806fWwaNTy2pYl1porC3dNHUe01e4mbL/zPO9k59xOO+X5bidAz70f9pjKwoEpTK1qtyvdGlyAo3HMWPvlDxFHQ7rz0sV+BtONVOHqUVxVEd8xnD5xESroREQPSSZCSYHkyJJkQEREBERA2fDv7xTv5/hLRj82TXVWmO0dSbry3uAe9a0ooMzsrzBaRbUpYtbcHkBe+1t77eI5S8TE4iXOqJjNUdXTuG8h+WUaxpm1RWW4PIC+5B87jnPePyn5Np7177EHwI/pNfwhxJ2FKq1FWqPUZFsum5VWUlVufWbluORv0mbntOv27CqjU1PeRH06lBAuGAJINyRvLXdu74VbE1zT8fV6wmcaCABcy/cNZqlUAawHHNDcEi53W/rWFr9LzmFIaHu3Llf4SzcN4Oo+IolQQFcFmsQABzF+pFxbzmi1YortTXNXMMd/VXbd+m3TTmJdFz7MzSohul/w/+5VKHpGqotUEAXRrNvdWtcHnuB4y257gmfDVAqlzbYDnfynM+HeHKmKqVKNRXpnS++m9hey6gPb90xPRlZK+e66VSrWpKFa9U6dRZRYnlvfYyg5vnNHEZXimpNcdtUsCLH1EPIzN4n4+pYJ6mFan8oqU2NOoupRTIA37w1e9bXG4NjcTjxM2XptUVRNrueXo6dTct1RqOOePT9kRETG9UkiREC71+J0HYU0AqEggkH1SW8dvfLHlWY4elQpM9CpXxD1HK9nYDswrU2ViQbD5wEWF7qJyrDYg02V1tcbi4uPeJfeEeN6hppgw3ya9TW9ZC4YrZgy9wXCjVqIFydAmm3XbiZm5Tnw9e/sZqqK4qo2zxHX7T+634SrXXDvTGAODwzFNdd9RqsV1GmHZgA13IHdUAXlgrn9grAf+XUA8yUYKPeSJsH4gTFPmL0KjVaYpYRArhlVT2tQOVDEcww3sOXjNFhWNTC1XbTcpUvptbZduRmLU+16LFz3VNvGY7Jnx78z2eDHq/Zc6y9bndjE93jHkp1PIcTUralw9Vh2pa4Ukabk3uPbJx+R16LV61SnoSoVZNTICVBosWsTsNNNjc7becnI6riqQKzAFG5PVA5YeM+2XEm+s9k1zvv3D4tuffOFOrxVmOvl4eb6PUeybluzNdcxjpxnP6w+WIrisKK0yGKVaRIDKTbVuQATewFzOp4bP6dJ8vobmo+Edxt3QoLLdm8ydvZ7JxLCVytXT2pcr2A06QAoZ6IOk+GzEbW9Yyz+kniOtgamWvQKqz4EK2pFfYVnIsGBtvNFF+b3xTDyNPp6dPTtpTjeNkp4/F0cQnYBKVakGJJ1kkaCAF2DAXHtnKcwqBqtVhuC7kewsSJ986zqrjKprViC5AF1VVFlFhsoAmBOu74drtsjdu9CIiVXIiIHpJMhJMDyZEkyICIiAiIgIiIFs4RX5pz/H/wAolnwlPeVLg/E7VKfscfcp/pLjg4FgyzCi4MueUUtx4yqZYeUt+VMLjeBcMOvdE+gUT40cQukd4fET6VKwVSxNgAST5DcwPx5x3/aeZ/zeI/VeaKZ+fZn8qxWJxGnR21WpV087do5a1/G15gQEREBERATb8L/vC/Vb8JqJnZLiezr0m8L6T7G2P4wO2cCD5jMfZhv1jMrBIUw1WmwVWVKmoKbgXUW3ueo8Zo8hzr5LhM0fR2hWnQfTewITEIrb72+kB5eE0WT8X1K9w4Smukqy000hiVsCWuWI8bXnkarR3L+ppqpxiIj9/wCXW188T4srI/pjvSPcbnbph+oEjiM9zE7qfmm9XYeoeWwmwyvhpXsUqIjcrkva3dvt7FHj4TZcb4GhhKFXEUydhpVUF2LPZUL1GciwO/dWa6dDcid3n3f29zVaub1ibe3HbnLn1Ovesy62a3yY6So0j5zD8mvvz++bT0z88p/lP+q8reV5tXqVqSs5fU6A3tyDq3Tntzmf6WMwL44UNWpcLSpUV+toD1b+faOw/wAonSxbm3Tif9x5Q+flS4iJoQREQERED0kmQkmB5MiSZEBJkRAmJEQJtFovF4GbkuO7GsrH1dw3sPj7tj7p0TBvynLZv8h4l7GyVLlByI5r5eYgdaytxtLdlZG2w+E5zkmcpUsUdX9h3945iXLLsdYXO0DoGAriwFgPhKh6aOLlwOXVaatatigaVMeOki1V/YFNr9WWanO/SzhMCjWdcTVA7tKmb7/xuLqg+J8pwniriqvmWIfEYhrsdlUX0Ig5IgJ2A+8kk7mBp4iICIiAiIgIiIHSOEM5p1VdKxOmrSehXtuyrUFhVA8SGCvbxKkTWUMrqYOs9KqLENdWXdKi+FSm3JkPO/uO9xKjg8a9Fg6Gx+4joR4iXTK+NKVRBTrjSL3sw1JfxKnmp/7vJicTlamcTlcckxwFu+R7P/0JhekrNVbClAxa7pz8jPOBzDL/ABrqvsqkf1kZnxblGH7y0vl1UeqNTlL+Gp3Nh7gZom9E04aqtRE04aDhLLlwqNmWKW1Kl9GrbGtWI7lNfbvc+C6j4C9Jx2MatVq1XN3qOzserOxZj8SZtOKeLq+Y1FeqQqILUqSC1Kkp5hF6nxJ3PwmkmZjIiICIiAiIgekkyEkwIKRoiIDRPXYmIgOxMdiYiA7Ex2JiIDsTHYmIgBTI5G0+jVKhFi5I6Em3wiIHz7Ix2JiIDsTHYmIgOxMdiYiA7Ex2JiIDsTHYmIgOxMdiYiA7Ix2RiIDsTHYmIgOxMdiYiA7EyDSMRAjRGiIgekSIiB//2Q=="/>
          <p:cNvSpPr>
            <a:spLocks noChangeAspect="1" noChangeArrowheads="1"/>
          </p:cNvSpPr>
          <p:nvPr/>
        </p:nvSpPr>
        <p:spPr bwMode="auto">
          <a:xfrm>
            <a:off x="4730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3" name="그룹 9"/>
          <p:cNvGrpSpPr>
            <a:grpSpLocks/>
          </p:cNvGrpSpPr>
          <p:nvPr/>
        </p:nvGrpSpPr>
        <p:grpSpPr bwMode="auto">
          <a:xfrm>
            <a:off x="571500" y="0"/>
            <a:ext cx="1785938" cy="819150"/>
            <a:chOff x="571472" y="-24"/>
            <a:chExt cx="1785950" cy="818855"/>
          </a:xfrm>
        </p:grpSpPr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 flipV="1">
              <a:off x="57147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 flipV="1">
              <a:off x="2357422" y="-24"/>
              <a:ext cx="0" cy="761726"/>
            </a:xfrm>
            <a:prstGeom prst="line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71472" y="357035"/>
              <a:ext cx="1785950" cy="461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2400" b="1" dirty="0" err="1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Tinno</a:t>
              </a:r>
              <a:r>
                <a:rPr kumimoji="0" lang="en-US" altLang="ko-KR" sz="2400" b="1" dirty="0">
                  <a:solidFill>
                    <a:srgbClr val="003296"/>
                  </a:solidFill>
                  <a:latin typeface="Tahoma" pitchFamily="34" charset="0"/>
                  <a:ea typeface="HY그래픽" pitchFamily="18" charset="-127"/>
                </a:rPr>
                <a:t> Lab</a:t>
              </a:r>
              <a:endParaRPr kumimoji="0" lang="ko-KR" altLang="en-US" sz="2400" b="1" dirty="0">
                <a:solidFill>
                  <a:srgbClr val="595959"/>
                </a:solidFill>
                <a:latin typeface="Tahoma" pitchFamily="34" charset="0"/>
                <a:ea typeface="HY그래픽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346552" y="312253"/>
            <a:ext cx="3816424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2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Ongoing Projects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EC888-4DDF-427F-91EC-A8A62E1B0C2E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2056" name="Picture 8" descr="제약에 대한 이미지 검색결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58" y="3371460"/>
            <a:ext cx="1540364" cy="10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1292400"/>
            <a:ext cx="1669777" cy="46382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BD3B7FF-2355-4433-AD21-933E6CCC6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0593" y="1916832"/>
            <a:ext cx="4230579" cy="32862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8" name="Picture 4" descr="3분기 메모리반도체 시장, 모바일용 수요 증가로 지난해 대비 큰 폭 성장">
            <a:extLst>
              <a:ext uri="{FF2B5EF4-FFF2-40B4-BE49-F238E27FC236}">
                <a16:creationId xmlns:a16="http://schemas.microsoft.com/office/drawing/2014/main" id="{1D09C4EF-B509-44A0-BEEF-8FCFFCC4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58" y="2033666"/>
            <a:ext cx="1539402" cy="102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미친 도전, 시스템반도체①] SWOT 분석으로 본 한국의 시스템반도체 &lt; 기업 &lt; 재계 &lt; 기사본문 - 이코노믹리뷰">
            <a:extLst>
              <a:ext uri="{FF2B5EF4-FFF2-40B4-BE49-F238E27FC236}">
                <a16:creationId xmlns:a16="http://schemas.microsoft.com/office/drawing/2014/main" id="{AF57E386-306F-46DA-B6F6-F1A03E6B5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8920"/>
            <a:ext cx="1764359" cy="102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9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F3F3F"/>
      </a:folHlink>
    </a:clrScheme>
    <a:fontScheme name="나눔고딕">
      <a:majorFont>
        <a:latin typeface="나눔고딕"/>
        <a:ea typeface="나눔고딕"/>
        <a:cs typeface=""/>
      </a:majorFont>
      <a:minorFont>
        <a:latin typeface="나눔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1235</Words>
  <Application>Microsoft Office PowerPoint</Application>
  <PresentationFormat>On-screen Show (4:3)</PresentationFormat>
  <Paragraphs>219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나눔고딕</vt:lpstr>
      <vt:lpstr>Calibri</vt:lpstr>
      <vt:lpstr>HY그래픽</vt:lpstr>
      <vt:lpstr>Wingdings</vt:lpstr>
      <vt:lpstr>나눔손글씨 펜</vt:lpstr>
      <vt:lpstr>Arial</vt:lpstr>
      <vt:lpstr>Microsoft Himalaya</vt:lpstr>
      <vt:lpstr>Impact</vt:lpstr>
      <vt:lpstr>Tahoma</vt:lpstr>
      <vt:lpstr>맑은 고딕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강인제</cp:lastModifiedBy>
  <cp:revision>206</cp:revision>
  <dcterms:created xsi:type="dcterms:W3CDTF">2011-09-02T09:01:33Z</dcterms:created>
  <dcterms:modified xsi:type="dcterms:W3CDTF">2021-03-05T04:20:12Z</dcterms:modified>
</cp:coreProperties>
</file>